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5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>
        <p:scale>
          <a:sx n="75" d="100"/>
          <a:sy n="75" d="100"/>
        </p:scale>
        <p:origin x="-135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69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922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53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17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985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56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80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33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479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03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38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012C-04F7-4596-8E20-FF1C8EF1EAE8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2206-18AB-4E10-92D6-B0333285F9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2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472608"/>
          </a:xfrm>
        </p:spPr>
        <p:txBody>
          <a:bodyPr>
            <a:noAutofit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Ποιες είναι οι βασικές ιδιότητες που καθορίζουν την απόκριση (σεισμική κι όχι μόνο) μεμονωμένων δομικών στοιχείων ή ολόκληρου του συστήματος? </a:t>
            </a:r>
          </a:p>
          <a:p>
            <a:pPr algn="just"/>
            <a:endParaRPr lang="el-G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Α. ΔΥΣΚΑΜΨΙΑ ή ΑΚΑΜΨΙΑ</a:t>
            </a:r>
          </a:p>
          <a:p>
            <a:pPr algn="just"/>
            <a:r>
              <a:rPr lang="el-G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Εκφράζει τη σχέση μεταξύ των δυνάμεων που ενεργούν </a:t>
            </a:r>
            <a:r>
              <a:rPr lang="el-GR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σ΄</a:t>
            </a:r>
            <a:r>
              <a:rPr lang="el-G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ένα μεμονωμένο στοιχείο ή σύστημα με τις παραμορφώσεις που προκαλούνται </a:t>
            </a:r>
            <a:r>
              <a:rPr lang="el-GR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σ΄</a:t>
            </a:r>
            <a:r>
              <a:rPr lang="el-G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αυτό</a:t>
            </a: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l-G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Από τη Στατική έχετε υπολογίσει τη δυσκαμψία συναρτήσει των γεωμετρικών χαρακτηριστικών, του μέτρου Ελαστικότητας Ε του υλικού, των συνθηκών στήριξης του δομικού στοιχείου.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Θυμίζω ότι η δυσκαμψία ενός στοιχείου έναντι μίας δράσης είναι ίση με την τιμή ενεργούσας της δράσης που θα προκαλούσε αντίστοιχη παραμόρφωση στο στοιχείο ίση με μία μονάδα παραμόρφωσης. </a:t>
            </a:r>
            <a:endParaRPr lang="el-G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5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352928" cy="5832648"/>
          </a:xfrm>
        </p:spPr>
        <p:txBody>
          <a:bodyPr>
            <a:noAutofit/>
          </a:bodyPr>
          <a:lstStyle/>
          <a:p>
            <a:pPr algn="just"/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Τι πρέπει να προσέχουμε κατά την Ανάλυση των Κατασκευών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Έτσι για κάθε δομικό στοιχείο της κατασκευής λαμβάνουμε υπόψη την 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Ενεργή Ροπή Αδράνειας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(I </a:t>
            </a:r>
            <a:r>
              <a:rPr lang="en-US" sz="2000" baseline="-25000" dirty="0" err="1" smtClean="0">
                <a:solidFill>
                  <a:schemeClr val="tx1"/>
                </a:solidFill>
                <a:latin typeface="+mj-lt"/>
              </a:rPr>
              <a:t>eff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της διατομής. </a:t>
            </a:r>
          </a:p>
          <a:p>
            <a:pPr algn="just"/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Κατά τον </a:t>
            </a: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Ευρωκώδικα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8 μπορεί να λαμβάνεται ίση με το 50% της αντίστοιχης δυσκαμψίας των μη </a:t>
            </a: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ρηγματωμένων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διατομών (Σταδίου Ι), όταν δεν γίνεται λεπτομερής ανάλυση των </a:t>
            </a: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ρηγματωμένων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στοιχείων.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5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472608"/>
          </a:xfrm>
        </p:spPr>
        <p:txBody>
          <a:bodyPr>
            <a:noAutofit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Ποιες είναι οι βασικές ιδιότητες που καθορίζουν την απόκριση (σεισμική κι όχι μόνο) μεμονωμένων δομικών στοιχείων ή ολόκληρου του συστήματος? </a:t>
            </a:r>
          </a:p>
          <a:p>
            <a:pPr algn="just"/>
            <a:endParaRPr lang="el-G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Β. ΑΝΤΟΧΗ</a:t>
            </a:r>
          </a:p>
          <a:p>
            <a:pPr algn="just"/>
            <a:r>
              <a:rPr lang="el-G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Η αντοχή καθορίζει τα όρια της Ελαστικής και της </a:t>
            </a:r>
            <a:r>
              <a:rPr lang="el-GR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μετελαστικής</a:t>
            </a:r>
            <a:r>
              <a:rPr lang="el-GR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απόκρισης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26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472608"/>
          </a:xfrm>
        </p:spPr>
        <p:txBody>
          <a:bodyPr>
            <a:noAutofit/>
          </a:bodyPr>
          <a:lstStyle/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Ποιες είναι οι βασικές ιδιότητες που καθορίζουν την απόκριση (σεισμική κι όχι μόνο) μεμονωμένων δομικών στοιχείων ή ολόκληρου του συστήματος? </a:t>
            </a:r>
          </a:p>
          <a:p>
            <a:pPr algn="just"/>
            <a:endParaRPr lang="el-G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Γ. ΠΛΑΣΤΙΜΟΤΗΤΑ (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ductility)</a:t>
            </a:r>
            <a:endParaRPr lang="el-GR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πλαστιμότητα</a:t>
            </a:r>
            <a:r>
              <a:rPr lang="el-G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χαρακτηρίζει την </a:t>
            </a:r>
            <a:r>
              <a:rPr lang="el-GR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μετελαστική</a:t>
            </a:r>
            <a:r>
              <a:rPr lang="el-GR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συμπεριφορά του δομικού στοιχείου ή συστήματος.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i="1" dirty="0" smtClean="0">
                <a:solidFill>
                  <a:schemeClr val="tx1"/>
                </a:solidFill>
                <a:latin typeface="+mj-lt"/>
              </a:rPr>
              <a:t>Ορισμός:</a:t>
            </a:r>
            <a:endParaRPr lang="el-GR" sz="2000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είναι η ικανότητα ενός στοιχείου ή συστήματος να παραμορφώνεται </a:t>
            </a:r>
            <a:r>
              <a:rPr lang="el-GR" sz="2000" u="sng" dirty="0" smtClean="0">
                <a:solidFill>
                  <a:schemeClr val="tx1"/>
                </a:solidFill>
                <a:latin typeface="+mj-lt"/>
              </a:rPr>
              <a:t>πέραν της ελαστικής περιοχής χωρίς ουσιαστική μείωση της αντοχής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836"/>
            <a:ext cx="9149757" cy="48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568952" cy="6480720"/>
          </a:xfrm>
        </p:spPr>
        <p:txBody>
          <a:bodyPr>
            <a:noAutofit/>
          </a:bodyPr>
          <a:lstStyle/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Οι Αντισεισμικοί Κανονισμοί διακρίνουν την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 ανάμεσα στη: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rgbClr val="00B050"/>
                </a:solidFill>
                <a:latin typeface="+mj-lt"/>
              </a:rPr>
              <a:t>Διαθέσιμη </a:t>
            </a:r>
            <a:r>
              <a:rPr lang="el-GR" sz="2000" b="1" dirty="0" err="1" smtClean="0">
                <a:solidFill>
                  <a:srgbClr val="00B050"/>
                </a:solidFill>
                <a:latin typeface="+mj-lt"/>
              </a:rPr>
              <a:t>Πλαστιμότητα</a:t>
            </a:r>
            <a:r>
              <a:rPr lang="el-GR" sz="2000" b="1" dirty="0" smtClean="0">
                <a:solidFill>
                  <a:srgbClr val="00B050"/>
                </a:solidFill>
                <a:latin typeface="+mj-lt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available ductility)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ενός στοιχείου ή συστήματος έναντι συγκεκριμένης φόρτισης, η οποία είναι 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που παρουσιάζει όταν υφίσταται την εν λόγω φόρτιση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rgbClr val="00B050"/>
                </a:solidFill>
              </a:rPr>
              <a:t>Απαιτούμενη </a:t>
            </a:r>
            <a:r>
              <a:rPr lang="el-GR" sz="2000" b="1" dirty="0" err="1" smtClean="0">
                <a:solidFill>
                  <a:srgbClr val="00B050"/>
                </a:solidFill>
              </a:rPr>
              <a:t>Πλαστιμότητα</a:t>
            </a:r>
            <a:r>
              <a:rPr lang="el-GR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(required ductility) </a:t>
            </a:r>
            <a:r>
              <a:rPr lang="el-GR" sz="2000" dirty="0" smtClean="0">
                <a:solidFill>
                  <a:schemeClr val="tx1"/>
                </a:solidFill>
              </a:rPr>
              <a:t>ενός </a:t>
            </a:r>
            <a:r>
              <a:rPr lang="el-GR" sz="2000" dirty="0">
                <a:solidFill>
                  <a:schemeClr val="tx1"/>
                </a:solidFill>
              </a:rPr>
              <a:t>στοιχείου ή </a:t>
            </a:r>
            <a:r>
              <a:rPr lang="el-GR" sz="2000" dirty="0" smtClean="0">
                <a:solidFill>
                  <a:schemeClr val="tx1"/>
                </a:solidFill>
              </a:rPr>
              <a:t>συστήματος, </a:t>
            </a:r>
            <a:r>
              <a:rPr lang="el-GR" sz="2000" dirty="0">
                <a:solidFill>
                  <a:schemeClr val="tx1"/>
                </a:solidFill>
              </a:rPr>
              <a:t>η οποία είναι η </a:t>
            </a:r>
            <a:r>
              <a:rPr lang="el-GR" sz="2000" dirty="0" err="1">
                <a:solidFill>
                  <a:schemeClr val="tx1"/>
                </a:solidFill>
              </a:rPr>
              <a:t>πλαστιμότητα</a:t>
            </a:r>
            <a:r>
              <a:rPr lang="el-GR" sz="2000" dirty="0">
                <a:solidFill>
                  <a:schemeClr val="tx1"/>
                </a:solidFill>
              </a:rPr>
              <a:t> που </a:t>
            </a:r>
            <a:r>
              <a:rPr lang="el-GR" sz="2000" dirty="0" smtClean="0">
                <a:solidFill>
                  <a:schemeClr val="tx1"/>
                </a:solidFill>
              </a:rPr>
              <a:t>θέτει ο αντισεισμικός κανονισμός ως προϋπόθεση για την επιθυμητή απόκριση του στοιχείου ή συστήματος υπό το σεισμό σχεδιασμού. </a:t>
            </a:r>
            <a:endParaRPr lang="el-GR" sz="2000" dirty="0">
              <a:solidFill>
                <a:schemeClr val="tx1"/>
              </a:solidFill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Έτσι, ο Αντισεισμικός κανονισμός θέτει ειδικές διατάξεις και κατασκευαστικές οδηγίες ώστε να επιτευχθεί η απαιτούμενη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. 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Ποσοτικά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ενός στοιχείου ή συστήματος αποδίδεται ως ο λόγος της συνολικής ικανότητας για παραμόρφωση (ελαστικής και ανελαστικής) προς την αντίστοιχη μέγιστη ελαστική. 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Ως μέγιστη ελαστική είναι η παραμόρφωση τη στιγμή της διαρροής 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65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472608"/>
          </a:xfrm>
        </p:spPr>
        <p:txBody>
          <a:bodyPr>
            <a:noAutofit/>
          </a:bodyPr>
          <a:lstStyle/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ΕΙΔΗ ΠΛΑΣΤΙΜΟΤΗΤΑΣ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αξονικών παραμορφώσεων ή μηκύνσεων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καμπυλοτήτων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στροφών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μετατοπίσεων</a:t>
            </a:r>
          </a:p>
        </p:txBody>
      </p:sp>
    </p:spTree>
    <p:extLst>
      <p:ext uri="{BB962C8B-B14F-4D97-AF65-F5344CB8AC3E}">
        <p14:creationId xmlns:p14="http://schemas.microsoft.com/office/powerpoint/2010/main" val="5492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472608"/>
          </a:xfrm>
        </p:spPr>
        <p:txBody>
          <a:bodyPr>
            <a:noAutofit/>
          </a:bodyPr>
          <a:lstStyle/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ΕΙΔΗ ΠΛΑΣΤΙΜΟΤΗΤΑΣ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αξονικών παραμορφώσεων ή μηκύνσεων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i="1" dirty="0" smtClean="0">
                <a:solidFill>
                  <a:schemeClr val="tx1"/>
                </a:solidFill>
                <a:latin typeface="+mj-lt"/>
              </a:rPr>
              <a:t>Ορισμός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Εκφράζει την ικανότητα του υλικού για αξονική παραμόρφωση πέραν του ορίου ελαστικότητας χωρίς σημαντική πτώση των τάσεων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Ορίζεται ως  μ</a:t>
            </a:r>
            <a:r>
              <a:rPr lang="el-GR" sz="2000" baseline="-25000" dirty="0" smtClean="0">
                <a:solidFill>
                  <a:schemeClr val="tx1"/>
                </a:solidFill>
                <a:latin typeface="+mj-lt"/>
              </a:rPr>
              <a:t>ε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= ε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ε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y</a:t>
            </a:r>
            <a:endParaRPr lang="el-GR" sz="2000" baseline="-25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baseline="-25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Όπου </a:t>
            </a:r>
            <a:r>
              <a:rPr lang="el-GR" sz="2000" dirty="0">
                <a:solidFill>
                  <a:schemeClr val="tx1"/>
                </a:solidFill>
              </a:rPr>
              <a:t>ε</a:t>
            </a:r>
            <a:r>
              <a:rPr lang="en-US" sz="2000" baseline="-25000" dirty="0" smtClean="0">
                <a:solidFill>
                  <a:schemeClr val="tx1"/>
                </a:solidFill>
              </a:rPr>
              <a:t>u</a:t>
            </a:r>
            <a:r>
              <a:rPr lang="el-GR" sz="2000" dirty="0" smtClean="0">
                <a:solidFill>
                  <a:schemeClr val="tx1"/>
                </a:solidFill>
              </a:rPr>
              <a:t>, ε</a:t>
            </a:r>
            <a:r>
              <a:rPr lang="en-US" sz="2000" baseline="-25000" dirty="0" smtClean="0">
                <a:solidFill>
                  <a:schemeClr val="tx1"/>
                </a:solidFill>
              </a:rPr>
              <a:t>y</a:t>
            </a:r>
            <a:r>
              <a:rPr lang="el-GR" sz="2000" baseline="-25000" dirty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οι αξονικές παραμορφώσεις θραύσης και διαρροής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αυτή αφορά τα υλικά.</a:t>
            </a:r>
          </a:p>
        </p:txBody>
      </p:sp>
    </p:spTree>
    <p:extLst>
      <p:ext uri="{BB962C8B-B14F-4D97-AF65-F5344CB8AC3E}">
        <p14:creationId xmlns:p14="http://schemas.microsoft.com/office/powerpoint/2010/main" val="9341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68344" cy="353682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83" y="3536829"/>
            <a:ext cx="6528117" cy="33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4" y="0"/>
            <a:ext cx="8020496" cy="68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472608"/>
          </a:xfrm>
        </p:spPr>
        <p:txBody>
          <a:bodyPr>
            <a:noAutofit/>
          </a:bodyPr>
          <a:lstStyle/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ΕΙΔΗ ΠΛΑΣΤΙΜΟΤΗΤΑΣ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Καμπυλοτήτων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Ορισμός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Αναφέρεται σε διατομές υπό κάμψη με ή χωρίς αξονική δύναμη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Ορίζεται ως 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μ</a:t>
            </a:r>
            <a:r>
              <a:rPr lang="el-GR" sz="2000" baseline="-25000" dirty="0" err="1" smtClean="0">
                <a:solidFill>
                  <a:schemeClr val="tx1"/>
                </a:solidFill>
                <a:latin typeface="+mj-lt"/>
              </a:rPr>
              <a:t>φ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= φ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φ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y</a:t>
            </a:r>
            <a:endParaRPr lang="el-GR" sz="2000" baseline="-25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baseline="-25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Όπου φ</a:t>
            </a:r>
            <a:r>
              <a:rPr lang="en-US" sz="2000" baseline="-25000" dirty="0" smtClean="0">
                <a:solidFill>
                  <a:schemeClr val="tx1"/>
                </a:solidFill>
              </a:rPr>
              <a:t>u</a:t>
            </a:r>
            <a:r>
              <a:rPr lang="el-GR" sz="2000" dirty="0" smtClean="0">
                <a:solidFill>
                  <a:schemeClr val="tx1"/>
                </a:solidFill>
              </a:rPr>
              <a:t>, φ</a:t>
            </a:r>
            <a:r>
              <a:rPr lang="en-US" sz="2000" baseline="-25000" dirty="0" smtClean="0">
                <a:solidFill>
                  <a:schemeClr val="tx1"/>
                </a:solidFill>
              </a:rPr>
              <a:t>y</a:t>
            </a:r>
            <a:r>
              <a:rPr lang="el-GR" sz="2000" baseline="-25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οι καμπυλότητες θραύσης και διαρροής της διατομής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αυτή υπολογίζεται από το διάγραμμα Μ-φ (ροπών – καμπυλοτήτων) και εξαρτάται αποκλειστικά από τα γεωμετρικά και μηχανικά χαρακτηριστικά της διατομής</a:t>
            </a:r>
          </a:p>
        </p:txBody>
      </p:sp>
    </p:spTree>
    <p:extLst>
      <p:ext uri="{BB962C8B-B14F-4D97-AF65-F5344CB8AC3E}">
        <p14:creationId xmlns:p14="http://schemas.microsoft.com/office/powerpoint/2010/main" val="4502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2016224"/>
          </a:xfrm>
        </p:spPr>
        <p:txBody>
          <a:bodyPr>
            <a:noAutofit/>
          </a:bodyPr>
          <a:lstStyle/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Κατά τον σχεδιασμό μίας κατασκευής μόνο για κατακόρυφα φορτία (όχι σεισμός) είναι αποδεκτό να θεωρούμε τη δυσκαμψία ίση με αυτή της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αρηγμάτωτης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διατομής (Σταδίου Ι, όπως ονομάζεται).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Οπότε π.χ. για ένα </a:t>
            </a:r>
            <a:r>
              <a:rPr lang="el-GR" sz="2000" u="sng" dirty="0" err="1" smtClean="0">
                <a:solidFill>
                  <a:schemeClr val="tx1"/>
                </a:solidFill>
                <a:latin typeface="+mj-lt"/>
              </a:rPr>
              <a:t>Αμφίπακτο</a:t>
            </a:r>
            <a:r>
              <a:rPr lang="el-GR" sz="2000" u="sng" dirty="0" smtClean="0">
                <a:solidFill>
                  <a:schemeClr val="tx1"/>
                </a:solidFill>
                <a:latin typeface="+mj-lt"/>
              </a:rPr>
              <a:t> Υποστύλωμα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είδατε ότι από τη σχέση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 = K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* δ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" y="2651224"/>
            <a:ext cx="8958312" cy="35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7826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131840" y="584701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φ </a:t>
            </a:r>
            <a:r>
              <a:rPr lang="el-GR" sz="2400" b="1" dirty="0"/>
              <a:t>= </a:t>
            </a:r>
            <a:r>
              <a:rPr lang="el-GR" sz="2400" b="1" dirty="0" smtClean="0"/>
              <a:t>1/</a:t>
            </a:r>
            <a:r>
              <a:rPr lang="en-US" sz="2400" b="1" dirty="0" smtClean="0"/>
              <a:t>R = (</a:t>
            </a:r>
            <a:r>
              <a:rPr lang="el-GR" sz="2400" b="1" dirty="0" smtClean="0"/>
              <a:t>ε</a:t>
            </a:r>
            <a:r>
              <a:rPr lang="en-US" sz="2400" b="1" baseline="-25000" dirty="0" smtClean="0"/>
              <a:t>c</a:t>
            </a:r>
            <a:r>
              <a:rPr lang="en-US" sz="2400" b="1" dirty="0" smtClean="0"/>
              <a:t> + </a:t>
            </a:r>
            <a:r>
              <a:rPr lang="el-GR" sz="2400" b="1" dirty="0" smtClean="0"/>
              <a:t>ε</a:t>
            </a:r>
            <a:r>
              <a:rPr lang="en-US" sz="2400" b="1" baseline="-25000" dirty="0" smtClean="0"/>
              <a:t>s1</a:t>
            </a:r>
            <a:r>
              <a:rPr lang="en-US" sz="2400" b="1" dirty="0" smtClean="0"/>
              <a:t>)/d</a:t>
            </a:r>
            <a:endParaRPr lang="el-GR" b="1" baseline="-25000" dirty="0"/>
          </a:p>
        </p:txBody>
      </p:sp>
    </p:spTree>
    <p:extLst>
      <p:ext uri="{BB962C8B-B14F-4D97-AF65-F5344CB8AC3E}">
        <p14:creationId xmlns:p14="http://schemas.microsoft.com/office/powerpoint/2010/main" val="35756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97666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Καμπυλοτήτων (συνέχεια)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Παράμετροι που επηρεάζουν την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καμπυλοτήτων 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Αύξηση του εφελκυόμενου οπλισμού προκαλεί σημαντική μείωση της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με αποτέλεσμα να έχουμε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ψαθυρή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αστοχία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Η τοποθέτηση και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θλιβόμενου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σε διατομές με ήδη υψηλά ποσοστά εφελκυόμενου οπλισμού αυξάνει την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Αύξηση της αντοχής διαρροής του χάλυβα προκαλεί μικρή μείωση του δείκτη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καμπυλοτήτων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Αύξηση της αντοχής του σκυροδέματος προκαλεί αύξηση της </a:t>
            </a:r>
            <a:r>
              <a:rPr lang="el-GR" sz="2000" dirty="0" err="1">
                <a:solidFill>
                  <a:schemeClr val="tx1"/>
                </a:solidFill>
              </a:rPr>
              <a:t>πλαστιμότητας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</a:rPr>
              <a:t>καμπυλοτήτων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Αύξηση της </a:t>
            </a:r>
            <a:r>
              <a:rPr lang="el-GR" sz="2000" dirty="0" smtClean="0">
                <a:solidFill>
                  <a:schemeClr val="tx1"/>
                </a:solidFill>
              </a:rPr>
              <a:t>θλιπτικής αξονικής δύναμης μειώνει τη διαθέσιμη </a:t>
            </a:r>
            <a:r>
              <a:rPr lang="el-GR" sz="2000" dirty="0" err="1" smtClean="0">
                <a:solidFill>
                  <a:schemeClr val="tx1"/>
                </a:solidFill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</a:rPr>
              <a:t> καμπυλοτήτων</a:t>
            </a:r>
            <a:endParaRPr lang="el-GR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47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612068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Στροφών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Ορισμός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Αναφέρεται σε διατομές υπό κάμψη με ή χωρίς αξονική δύναμη και αποδίδει την ικανότητα  του στοιχείου για ανελαστική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καμπτική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παραμόρφωση σε σχέση με τις συγκεκριμένες συνθήκες στήριξης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Ορίζεται ως  μ</a:t>
            </a:r>
            <a:r>
              <a:rPr lang="el-GR" sz="2000" baseline="-25000" dirty="0" smtClean="0">
                <a:solidFill>
                  <a:schemeClr val="tx1"/>
                </a:solidFill>
                <a:latin typeface="+mj-lt"/>
              </a:rPr>
              <a:t>θ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= θ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θ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y</a:t>
            </a:r>
            <a:endParaRPr lang="el-GR" sz="2000" baseline="-25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baseline="-25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Όπου θ</a:t>
            </a:r>
            <a:r>
              <a:rPr lang="en-US" sz="2000" baseline="-25000" dirty="0" smtClean="0">
                <a:solidFill>
                  <a:schemeClr val="tx1"/>
                </a:solidFill>
              </a:rPr>
              <a:t>u</a:t>
            </a:r>
            <a:r>
              <a:rPr lang="el-GR" sz="2000" dirty="0" smtClean="0">
                <a:solidFill>
                  <a:schemeClr val="tx1"/>
                </a:solidFill>
              </a:rPr>
              <a:t>, θ</a:t>
            </a:r>
            <a:r>
              <a:rPr lang="en-US" sz="2000" baseline="-25000" dirty="0" smtClean="0">
                <a:solidFill>
                  <a:schemeClr val="tx1"/>
                </a:solidFill>
              </a:rPr>
              <a:t>y</a:t>
            </a:r>
            <a:r>
              <a:rPr lang="el-GR" sz="2000" baseline="-25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οι στροφές αστοχίας και διαρροής του στοιχείου</a:t>
            </a:r>
          </a:p>
          <a:p>
            <a:pPr algn="just"/>
            <a:endParaRPr lang="el-GR" sz="2000" dirty="0">
              <a:solidFill>
                <a:schemeClr val="tx1"/>
              </a:solidFill>
            </a:endParaRPr>
          </a:p>
          <a:p>
            <a:pPr algn="just"/>
            <a:r>
              <a:rPr lang="el-GR" sz="2000" dirty="0">
                <a:solidFill>
                  <a:schemeClr val="tx1"/>
                </a:solidFill>
              </a:rPr>
              <a:t>Η </a:t>
            </a:r>
            <a:r>
              <a:rPr lang="el-GR" sz="2000" dirty="0" err="1">
                <a:solidFill>
                  <a:schemeClr val="tx1"/>
                </a:solidFill>
              </a:rPr>
              <a:t>πλαστιμότητα</a:t>
            </a:r>
            <a:r>
              <a:rPr lang="el-GR" sz="2000" dirty="0">
                <a:solidFill>
                  <a:schemeClr val="tx1"/>
                </a:solidFill>
              </a:rPr>
              <a:t> αυτή </a:t>
            </a:r>
            <a:r>
              <a:rPr lang="el-GR" sz="2000" dirty="0" smtClean="0">
                <a:solidFill>
                  <a:schemeClr val="tx1"/>
                </a:solidFill>
              </a:rPr>
              <a:t>εξαρτάται </a:t>
            </a:r>
          </a:p>
          <a:p>
            <a:pPr marL="342900" indent="-342900" algn="just">
              <a:buFontTx/>
              <a:buChar char="-"/>
            </a:pPr>
            <a:r>
              <a:rPr lang="el-GR" sz="2000" dirty="0" smtClean="0">
                <a:solidFill>
                  <a:schemeClr val="tx1"/>
                </a:solidFill>
              </a:rPr>
              <a:t>τα </a:t>
            </a:r>
            <a:r>
              <a:rPr lang="el-GR" sz="2000" dirty="0">
                <a:solidFill>
                  <a:schemeClr val="tx1"/>
                </a:solidFill>
              </a:rPr>
              <a:t>γεωμετρικά και μηχανικά χαρακτηριστικά της </a:t>
            </a:r>
            <a:r>
              <a:rPr lang="el-GR" sz="2000" dirty="0" smtClean="0">
                <a:solidFill>
                  <a:schemeClr val="tx1"/>
                </a:solidFill>
              </a:rPr>
              <a:t>κρίσιμης διατομής</a:t>
            </a:r>
          </a:p>
          <a:p>
            <a:pPr marL="342900" indent="-342900" algn="just">
              <a:buFontTx/>
              <a:buChar char="-"/>
            </a:pPr>
            <a:r>
              <a:rPr lang="el-GR" sz="2000" dirty="0" smtClean="0">
                <a:solidFill>
                  <a:schemeClr val="tx1"/>
                </a:solidFill>
              </a:rPr>
              <a:t>Το </a:t>
            </a:r>
            <a:r>
              <a:rPr lang="el-GR" sz="2000" dirty="0" err="1" smtClean="0">
                <a:solidFill>
                  <a:schemeClr val="tx1"/>
                </a:solidFill>
              </a:rPr>
              <a:t>καμπτόμενο</a:t>
            </a:r>
            <a:r>
              <a:rPr lang="el-GR" sz="2000" dirty="0" smtClean="0">
                <a:solidFill>
                  <a:schemeClr val="tx1"/>
                </a:solidFill>
              </a:rPr>
              <a:t> μήκος του στοιχείου και τις συνθήκες στήριξης</a:t>
            </a:r>
          </a:p>
          <a:p>
            <a:pPr marL="342900" indent="-342900" algn="just">
              <a:buFontTx/>
              <a:buChar char="-"/>
            </a:pPr>
            <a:r>
              <a:rPr lang="el-GR" sz="2000" dirty="0" smtClean="0">
                <a:solidFill>
                  <a:schemeClr val="tx1"/>
                </a:solidFill>
              </a:rPr>
              <a:t>Τη φόρτιση</a:t>
            </a:r>
          </a:p>
          <a:p>
            <a:pPr marL="342900" indent="-342900" algn="just">
              <a:buFontTx/>
              <a:buChar char="-"/>
            </a:pPr>
            <a:r>
              <a:rPr lang="el-GR" sz="2000" dirty="0" smtClean="0">
                <a:solidFill>
                  <a:schemeClr val="tx1"/>
                </a:solidFill>
              </a:rPr>
              <a:t>Τα χαρακτηριστικά της πλαστικής άρθρωσης που δημιουργείται μετά τη διαρροή</a:t>
            </a:r>
            <a:endParaRPr lang="el-GR" sz="2000" dirty="0">
              <a:solidFill>
                <a:schemeClr val="tx1"/>
              </a:solidFill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42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4392488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l-GR" sz="2000" b="1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 Μετατοπίσεων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Ορισμός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Αναφέρεται σε διατομές υπό κάμψη με ή χωρίς αξονική δύναμη, αλλά και σε συστήματα υπό σύνθετες καταπονήσεις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Ορίζεται ως  μ</a:t>
            </a:r>
            <a:r>
              <a:rPr lang="el-GR" sz="2000" baseline="-25000" dirty="0" smtClean="0">
                <a:solidFill>
                  <a:schemeClr val="tx1"/>
                </a:solidFill>
                <a:latin typeface="+mj-lt"/>
              </a:rPr>
              <a:t>δ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= δ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δ</a:t>
            </a:r>
            <a:r>
              <a:rPr lang="en-US" sz="2000" baseline="-25000" dirty="0" smtClean="0">
                <a:solidFill>
                  <a:schemeClr val="tx1"/>
                </a:solidFill>
                <a:latin typeface="+mj-lt"/>
              </a:rPr>
              <a:t>y</a:t>
            </a:r>
            <a:endParaRPr lang="el-GR" sz="2000" baseline="-25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baseline="-25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Όπου δ</a:t>
            </a:r>
            <a:r>
              <a:rPr lang="en-US" sz="2000" baseline="-25000" dirty="0" smtClean="0">
                <a:solidFill>
                  <a:schemeClr val="tx1"/>
                </a:solidFill>
              </a:rPr>
              <a:t>u</a:t>
            </a:r>
            <a:r>
              <a:rPr lang="el-GR" sz="2000" dirty="0" smtClean="0">
                <a:solidFill>
                  <a:schemeClr val="tx1"/>
                </a:solidFill>
              </a:rPr>
              <a:t>, δ</a:t>
            </a:r>
            <a:r>
              <a:rPr lang="en-US" sz="2000" baseline="-25000" dirty="0" smtClean="0">
                <a:solidFill>
                  <a:schemeClr val="tx1"/>
                </a:solidFill>
              </a:rPr>
              <a:t>y</a:t>
            </a:r>
            <a:r>
              <a:rPr lang="el-GR" sz="2000" baseline="-25000" dirty="0" smtClean="0">
                <a:solidFill>
                  <a:schemeClr val="tx1"/>
                </a:solidFill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οι μετακινήσεις αστοχίας και διαρροής του στοιχείου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2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5616624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ΙΚΑΝΟΤΙΚΟΣ ΣΧΕΔΙΑΣΜΟΣ</a:t>
            </a:r>
            <a:endParaRPr lang="el-GR" sz="2000" b="1" u="sng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i="1" dirty="0" smtClean="0">
                <a:solidFill>
                  <a:schemeClr val="tx1"/>
                </a:solidFill>
                <a:latin typeface="+mj-lt"/>
              </a:rPr>
              <a:t>Σκοπός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Με τον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Ικανοτικό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Σχεδιασμό επιδιώκεται να διασφαλιστεί η ικανότητα της  κατασκευής να απορροφά όσο το δυνατό μεγαλύτερη ενέργεια χωρίς μερική ή ολική αστοχία (κατάρρευση)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i="1" dirty="0" smtClean="0">
                <a:solidFill>
                  <a:schemeClr val="tx1"/>
                </a:solidFill>
                <a:latin typeface="+mj-lt"/>
              </a:rPr>
              <a:t>Βασικές Αρχές για την επιτυχία του Ικανοτικού Σχεδιασμού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Χρήση όλων των αποθεμάτων αντοχής της κατασκευής (δηλ. όλων των επιμέρους στοιχείων της)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Ιεράρχηση των βλαβών και εξασφάλιση της εκδήλωσής τους με την επιθυμητή σειρά. Πρώτα στις δοκούς και στο τέλος στα κρίσιμα κατακόρυφα στοιχεία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Κατανομή των βλαβών σε όσο το δυνατόν μεγαλύτερο αριθμό δομικών στοιχείων</a:t>
            </a:r>
          </a:p>
        </p:txBody>
      </p:sp>
    </p:spTree>
    <p:extLst>
      <p:ext uri="{BB962C8B-B14F-4D97-AF65-F5344CB8AC3E}">
        <p14:creationId xmlns:p14="http://schemas.microsoft.com/office/powerpoint/2010/main" val="26476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5616624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ΙΚΑΝΟΤΙΚΟΣ ΣΧΕΔΙΑΣΜΟΣ</a:t>
            </a:r>
            <a:endParaRPr lang="el-GR" sz="2000" b="1" u="sng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Ειδικές Διατάξεις του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Ευρωκώδικα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8 για την εξασφάλιση των στόχων του Ικανοτικού Σχεδιασμού (κεφ. 9, σελ. 298):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Α. Ειδική συνθήκη στους κόμβους για την αποφυγή σχηματισμού ορόφου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Β. Συνθήκη τοπικής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πλαστιμότητας</a:t>
            </a:r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Γ.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Ικανοτικός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σχεδιασμός δοκών 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Δ.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Ικανοτικός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σχεδιασμός υποστυλωμάτων</a:t>
            </a: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Ε.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Ικανοτικός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σχεδιασμός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πλάστιμων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τοιχωμάτων</a:t>
            </a:r>
          </a:p>
        </p:txBody>
      </p:sp>
    </p:spTree>
    <p:extLst>
      <p:ext uri="{BB962C8B-B14F-4D97-AF65-F5344CB8AC3E}">
        <p14:creationId xmlns:p14="http://schemas.microsoft.com/office/powerpoint/2010/main" val="21197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864096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ΣΧΕΔΙΑΣΜΟΣ ΔΟΚΩΝ ΓΙΑ ΣΕΙΣΜΙΚΕΣ ΔΡΑΣΕΙΣ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(κεφ.10, σελ 307)</a:t>
            </a:r>
          </a:p>
          <a:p>
            <a:endParaRPr lang="el-GR" sz="2000" dirty="0">
              <a:solidFill>
                <a:schemeClr val="tx1"/>
              </a:solidFill>
              <a:latin typeface="+mj-lt"/>
            </a:endParaRPr>
          </a:p>
          <a:p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9144000" cy="4786571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39552" y="61777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Ειδικά για </a:t>
            </a:r>
            <a:r>
              <a:rPr lang="en-US" dirty="0" smtClean="0"/>
              <a:t>DCH </a:t>
            </a:r>
            <a:r>
              <a:rPr lang="el-GR" dirty="0" smtClean="0"/>
              <a:t>ελάχιστο πάχος δοκού </a:t>
            </a:r>
            <a:r>
              <a:rPr lang="en-US" dirty="0" err="1" smtClean="0"/>
              <a:t>bw</a:t>
            </a:r>
            <a:r>
              <a:rPr lang="en-US" dirty="0" smtClean="0"/>
              <a:t> &gt;= 200mm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96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864096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ΣΧΕΔΙΑΣΜΟΣ ΔΟΚΩΝ ΓΙΑ ΣΕΙΣΜΙΚΕΣ ΔΡΑΣΕΙΣ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(κεφ.10, σελ 307)</a:t>
            </a:r>
          </a:p>
          <a:p>
            <a:endParaRPr lang="el-GR" sz="2000" dirty="0">
              <a:solidFill>
                <a:schemeClr val="tx1"/>
              </a:solidFill>
              <a:latin typeface="+mj-lt"/>
            </a:endParaRPr>
          </a:p>
          <a:p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095"/>
            <a:ext cx="9144000" cy="51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864096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ΣΧΕΔΙΑΣΜΟΣ ΔΟΚΩΝ ΓΙΑ ΣΕΙΣΜΙΚΕΣ ΔΡΑΣΕΙΣ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(κεφ.10, σελ 307)</a:t>
            </a:r>
          </a:p>
          <a:p>
            <a:endParaRPr lang="el-GR" sz="2000" dirty="0">
              <a:solidFill>
                <a:schemeClr val="tx1"/>
              </a:solidFill>
              <a:latin typeface="+mj-lt"/>
            </a:endParaRPr>
          </a:p>
          <a:p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5" y="3416604"/>
            <a:ext cx="8629710" cy="327093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0" y="908720"/>
            <a:ext cx="9165580" cy="23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864096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ΣΧΕΔΙΑΣΜΟΣ ΔΟΚΩΝ ΓΙΑ ΣΕΙΣΜΙΚΕΣ ΔΡΑΣΕΙΣ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(κεφ.10, σελ 307)</a:t>
            </a:r>
          </a:p>
          <a:p>
            <a:endParaRPr lang="el-GR" sz="2000" dirty="0">
              <a:solidFill>
                <a:schemeClr val="tx1"/>
              </a:solidFill>
              <a:latin typeface="+mj-lt"/>
            </a:endParaRPr>
          </a:p>
          <a:p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196752"/>
            <a:ext cx="90482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352928" cy="5472608"/>
          </a:xfrm>
        </p:spPr>
        <p:txBody>
          <a:bodyPr>
            <a:noAutofit/>
          </a:bodyPr>
          <a:lstStyle/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Κατά τον </a:t>
            </a:r>
            <a:r>
              <a:rPr lang="el-GR" sz="2000" u="sng" dirty="0" smtClean="0">
                <a:solidFill>
                  <a:schemeClr val="tx1"/>
                </a:solidFill>
                <a:latin typeface="+mj-lt"/>
              </a:rPr>
              <a:t>Αντισεισμικό Σχεδιασμό των Κατασκευών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η </a:t>
            </a:r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δυσκαμψία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των δομικών στοιχείων (υποστυλωμάτων, τοιχωμάτων, δοκών) λαμβάνεται μειωμένη ίση με αυτή της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ρηγματωμένης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διατομής (Σταδίου ΙΙ  ή Σταδίου ΙΙΙ).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b="1" dirty="0" smtClean="0">
                <a:solidFill>
                  <a:schemeClr val="tx1"/>
                </a:solidFill>
                <a:latin typeface="+mj-lt"/>
              </a:rPr>
              <a:t>Γιατί? 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Σε όλους τους Σύγχρονους Αντισεισμικούς Κανονισμούς γίνεται η παραδοχή ότι τα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καμπτόμενα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στοιχεία Ο/Σ, υπό τα φορτία λειτουργίας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ρηγματώνονται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.  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Ρηγματώνονται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όμως χωρίς πρόβλημα για την ασφάλεια. 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Επομένως, ανά πάσα ώρα και στιγμή η ροπή αδράνειας της διατομής και επομένως και η δυσκαμψία αλλάζει και πρέπει να εκτιμηθεί ακριβέστερα. 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00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864096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ΣΧΕΔΙΑΣΜΟΣ ΥΠΟΣΤΥΛΩΜΑΤΩΝ ΓΙΑ ΣΕΙΣΜΙΚΕΣ ΔΡΑΣΕΙΣ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(κεφ.11, σελ 470)</a:t>
            </a:r>
          </a:p>
          <a:p>
            <a:endParaRPr lang="el-GR" sz="2000" dirty="0">
              <a:solidFill>
                <a:schemeClr val="tx1"/>
              </a:solidFill>
              <a:latin typeface="+mj-lt"/>
            </a:endParaRPr>
          </a:p>
          <a:p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5876736"/>
            <a:ext cx="8532440" cy="101175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1"/>
            <a:ext cx="9144000" cy="48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864096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ΣΧΕΔΙΑΣΜΟΣ ΥΠΟΣΤΥΛΩΜΑΤΩΝ ΓΙΑ ΣΕΙΣΜΙΚΕΣ ΔΡΑΣΕΙΣ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(κεφ.11, σελ 470)</a:t>
            </a:r>
          </a:p>
          <a:p>
            <a:endParaRPr lang="el-GR" sz="2000" dirty="0">
              <a:solidFill>
                <a:schemeClr val="tx1"/>
              </a:solidFill>
              <a:latin typeface="+mj-lt"/>
            </a:endParaRPr>
          </a:p>
          <a:p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416824" cy="59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864096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ΣΧΕΔΙΑΣΜΟΣ ΥΠΟΣΤΥΛΩΜΑΤΩΝ ΓΙΑ ΣΕΙΣΜΙΚΕΣ ΔΡΑΣΕΙΣ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(κεφ.11, σελ 470)</a:t>
            </a:r>
          </a:p>
          <a:p>
            <a:endParaRPr lang="el-GR" sz="2000" dirty="0">
              <a:solidFill>
                <a:schemeClr val="tx1"/>
              </a:solidFill>
              <a:latin typeface="+mj-lt"/>
            </a:endParaRPr>
          </a:p>
          <a:p>
            <a:endParaRPr lang="el-GR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28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352928" cy="4752528"/>
          </a:xfrm>
        </p:spPr>
        <p:txBody>
          <a:bodyPr>
            <a:noAutofit/>
          </a:bodyPr>
          <a:lstStyle/>
          <a:p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ΣΧΕΔΙΑΣΜΟΣ ΥΠΟΣΤΥΛΩΜΑΤΩΝ ΓΙΑ ΣΕΙΣΜΙΚΕΣ ΔΡΑΣΕΙΣ 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(κεφ.11, σελ 470)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Ποιος ο ρόλος των Συνδετήρων σε ένα Υποστύλωμα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Συγκρατούν τους διαμήκεις οπλισμούς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Εξασφαλίζουν τους διαμήκεις οπλισμούς έναντι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λυγισμού</a:t>
            </a:r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Βελτιώνουν τη συνάφεια μεταξύ σκυροδέματος κι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διαμήκων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ράβδων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Αυξάνουν </a:t>
            </a:r>
            <a:r>
              <a:rPr lang="el-GR" sz="2000" dirty="0">
                <a:solidFill>
                  <a:schemeClr val="tx1"/>
                </a:solidFill>
              </a:rPr>
              <a:t>τη </a:t>
            </a:r>
            <a:r>
              <a:rPr lang="el-GR" sz="2000" dirty="0" err="1">
                <a:solidFill>
                  <a:schemeClr val="tx1"/>
                </a:solidFill>
              </a:rPr>
              <a:t>διατμητική</a:t>
            </a:r>
            <a:r>
              <a:rPr lang="el-GR" sz="2000" dirty="0">
                <a:solidFill>
                  <a:schemeClr val="tx1"/>
                </a:solidFill>
              </a:rPr>
              <a:t> του αντοχή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Αυξάνουν μέσω της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περίσφηξης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την αντοχή του σκυροδέματος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Αυξάνουν σημαντικά την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09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" y="17140"/>
            <a:ext cx="5616103" cy="39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027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12166"/>
            <a:ext cx="5148064" cy="344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6783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07704" y="12080"/>
            <a:ext cx="7219078" cy="6806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Καμπύλη απόκρισης στοιχείου Ο/Σ υπό μονοτονικά αύξουσες </a:t>
            </a:r>
            <a:r>
              <a:rPr lang="el-GR" sz="1800" b="1" dirty="0" err="1" smtClean="0">
                <a:solidFill>
                  <a:srgbClr val="FF0000"/>
                </a:solidFill>
                <a:latin typeface="+mj-lt"/>
              </a:rPr>
              <a:t>καμπτικές</a:t>
            </a:r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 παραμορφώσεις</a:t>
            </a:r>
            <a:endParaRPr lang="el-GR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18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3654174" y="3068960"/>
            <a:ext cx="5472608" cy="2016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600" b="1" dirty="0" err="1" smtClean="0">
                <a:solidFill>
                  <a:srgbClr val="FF0000"/>
                </a:solidFill>
                <a:latin typeface="+mj-lt"/>
              </a:rPr>
              <a:t>Εφαπτομενική</a:t>
            </a:r>
            <a:r>
              <a:rPr lang="el-GR" sz="1600" b="1" dirty="0" smtClean="0">
                <a:solidFill>
                  <a:srgbClr val="FF0000"/>
                </a:solidFill>
                <a:latin typeface="+mj-lt"/>
              </a:rPr>
              <a:t> Δυσκαμψία (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tangent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tiffness)</a:t>
            </a:r>
            <a:r>
              <a:rPr lang="el-GR" sz="16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Είναι η δυσκαμψία του στοιχείου σε κάθε σημείο της απόκρισής του που αναπαρίσταται από την κλίση της εφαπτομένης επί της καμπύλης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απόκρισης</a:t>
            </a:r>
          </a:p>
          <a:p>
            <a:pPr algn="just"/>
            <a:endParaRPr lang="el-GR" sz="16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l-GR" sz="1600" b="1" dirty="0" smtClean="0">
                <a:solidFill>
                  <a:srgbClr val="FF0000"/>
                </a:solidFill>
                <a:latin typeface="+mj-lt"/>
              </a:rPr>
              <a:t>Δυσκαμψία Χορδής (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secant stiffness): 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Είναι  η κλίση της ευθείας που ενώνει το υπόψη σημείο με την αρχή των αξόνων</a:t>
            </a:r>
            <a:endParaRPr lang="el-GR" sz="16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16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179512" y="6209928"/>
            <a:ext cx="5832648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Η δυσκαμψία ενός στοιχείου </a:t>
            </a:r>
            <a:r>
              <a:rPr lang="el-GR" sz="1600" u="sng" dirty="0" smtClean="0">
                <a:solidFill>
                  <a:srgbClr val="FF0000"/>
                </a:solidFill>
                <a:latin typeface="+mj-lt"/>
              </a:rPr>
              <a:t>δεν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 παραμένει σταθερή, αλλά επηρεάζεται από το ύψος της έντασης </a:t>
            </a:r>
            <a:endParaRPr lang="el-GR" sz="16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16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9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6783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07704" y="12080"/>
            <a:ext cx="7219078" cy="6806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Καμπύλη απόκρισης στοιχείου Ο/Σ υπό μονοτονικά αύξουσες </a:t>
            </a:r>
            <a:r>
              <a:rPr lang="el-GR" sz="1800" b="1" dirty="0" err="1" smtClean="0">
                <a:solidFill>
                  <a:srgbClr val="FF0000"/>
                </a:solidFill>
                <a:latin typeface="+mj-lt"/>
              </a:rPr>
              <a:t>καμπτικές</a:t>
            </a:r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 παραμορφώσεις</a:t>
            </a:r>
            <a:endParaRPr lang="el-GR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18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1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395536" y="3789040"/>
            <a:ext cx="936104" cy="1188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Έλλειψη 6"/>
          <p:cNvSpPr/>
          <p:nvPr/>
        </p:nvSpPr>
        <p:spPr>
          <a:xfrm>
            <a:off x="1115616" y="404664"/>
            <a:ext cx="576064" cy="12241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2123728" y="4869160"/>
            <a:ext cx="6840760" cy="19064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ΣΤΑΔΙΟ Ι: 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όταν το στοιχείο είναι </a:t>
            </a:r>
            <a:r>
              <a:rPr lang="el-GR" sz="1800" dirty="0" err="1" smtClean="0">
                <a:solidFill>
                  <a:srgbClr val="FF0000"/>
                </a:solidFill>
                <a:latin typeface="+mj-lt"/>
              </a:rPr>
              <a:t>αρηγμάτωτο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σχετικά μικρή περιοχή</a:t>
            </a:r>
          </a:p>
          <a:p>
            <a:pPr marL="285750" indent="-285750" algn="just">
              <a:buFontTx/>
              <a:buChar char="-"/>
            </a:pP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δυσκαμψία σταθερή</a:t>
            </a:r>
          </a:p>
          <a:p>
            <a:pPr marL="285750" indent="-285750" algn="just">
              <a:buFontTx/>
              <a:buChar char="-"/>
            </a:pPr>
            <a:r>
              <a:rPr lang="el-GR" sz="1800" dirty="0">
                <a:solidFill>
                  <a:srgbClr val="FF0000"/>
                </a:solidFill>
                <a:latin typeface="+mj-lt"/>
              </a:rPr>
              <a:t>υ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πολογισμός με βάση τη ροπή αδράνειας της πλήρους διατομής</a:t>
            </a:r>
          </a:p>
          <a:p>
            <a:pPr marL="285750" indent="-285750" algn="just">
              <a:buFontTx/>
              <a:buChar char="-"/>
            </a:pPr>
            <a:r>
              <a:rPr lang="el-GR" sz="1800" dirty="0">
                <a:solidFill>
                  <a:srgbClr val="FF0000"/>
                </a:solidFill>
                <a:latin typeface="+mj-lt"/>
              </a:rPr>
              <a:t>η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l-GR" sz="1800" dirty="0" err="1" smtClean="0">
                <a:solidFill>
                  <a:srgbClr val="FF0000"/>
                </a:solidFill>
                <a:latin typeface="+mj-lt"/>
              </a:rPr>
              <a:t>εφαπτομενική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 δυσκαμψία συμπίπτει με τη δυσκαμψία χορδής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1046064" y="4348206"/>
            <a:ext cx="576064" cy="12241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8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6783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07704" y="12080"/>
            <a:ext cx="7219078" cy="6806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Καμπύλη απόκρισης στοιχείου Ο/Σ υπό μονοτονικά αύξουσες </a:t>
            </a:r>
            <a:r>
              <a:rPr lang="el-GR" sz="1800" b="1" dirty="0" err="1" smtClean="0">
                <a:solidFill>
                  <a:srgbClr val="FF0000"/>
                </a:solidFill>
                <a:latin typeface="+mj-lt"/>
              </a:rPr>
              <a:t>καμπτικές</a:t>
            </a:r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 παραμορφώσεις</a:t>
            </a:r>
            <a:endParaRPr lang="el-GR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18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Έλλειψη 6"/>
          <p:cNvSpPr/>
          <p:nvPr/>
        </p:nvSpPr>
        <p:spPr>
          <a:xfrm rot="5400000">
            <a:off x="2213750" y="-81995"/>
            <a:ext cx="576064" cy="219626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2528422" y="3903340"/>
            <a:ext cx="6598360" cy="29523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ΣΤΑΔΙΟ ΙΙ: 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όταν το στοιχείο είναι </a:t>
            </a:r>
            <a:r>
              <a:rPr lang="el-GR" sz="1800" dirty="0" err="1" smtClean="0">
                <a:solidFill>
                  <a:srgbClr val="FF0000"/>
                </a:solidFill>
                <a:latin typeface="+mj-lt"/>
              </a:rPr>
              <a:t>ρηγματωμένο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, αλλά δεν έχει υποστεί διαρροή</a:t>
            </a:r>
          </a:p>
          <a:p>
            <a:pPr marL="285750" indent="-285750" algn="just">
              <a:buFontTx/>
              <a:buChar char="-"/>
            </a:pPr>
            <a:r>
              <a:rPr lang="el-GR" sz="1800" dirty="0">
                <a:solidFill>
                  <a:srgbClr val="FF0000"/>
                </a:solidFill>
                <a:latin typeface="+mj-lt"/>
              </a:rPr>
              <a:t>μ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εγαλύτερη περιοχή από αυτή Σταδίου Ι</a:t>
            </a:r>
          </a:p>
          <a:p>
            <a:pPr marL="285750" indent="-285750" algn="just">
              <a:buFontTx/>
              <a:buChar char="-"/>
            </a:pP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δυσκαμψία διατηρείται υψηλή, αλλά μεταβάλλεται πτωτικά</a:t>
            </a:r>
          </a:p>
          <a:p>
            <a:pPr marL="285750" indent="-285750" algn="just">
              <a:buFontTx/>
              <a:buChar char="-"/>
            </a:pP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υπό φορτία λειτουργίας τα οριζόντια στοιχεία (πλάκες, δοκοί) σχεδιάζονται να βρίσκονται σε Στάδιο ΙΙ </a:t>
            </a:r>
          </a:p>
          <a:p>
            <a:pPr marL="285750" indent="-285750" algn="just">
              <a:buFontTx/>
              <a:buChar char="-"/>
            </a:pPr>
            <a:r>
              <a:rPr lang="el-GR" sz="1800" dirty="0">
                <a:solidFill>
                  <a:srgbClr val="FF0000"/>
                </a:solidFill>
                <a:latin typeface="+mj-lt"/>
              </a:rPr>
              <a:t>υ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πό σεισμικά φορτία όλα τα στοιχεία σχεδόν βρίσκονται σε Στάδιο ΙΙ</a:t>
            </a:r>
          </a:p>
          <a:p>
            <a:pPr marL="285750" indent="-285750" algn="just">
              <a:buFontTx/>
              <a:buChar char="-"/>
            </a:pPr>
            <a:r>
              <a:rPr lang="el-GR" sz="1800" dirty="0" err="1" smtClean="0">
                <a:solidFill>
                  <a:srgbClr val="FF0000"/>
                </a:solidFill>
                <a:latin typeface="+mj-lt"/>
              </a:rPr>
              <a:t>Εφαπτομενική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 δυσκαμψία συμπίπτει με τη δυσκαμψία χορδής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9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6783" cy="6858000"/>
          </a:xfrm>
          <a:prstGeom prst="rect">
            <a:avLst/>
          </a:prstGeom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07704" y="12080"/>
            <a:ext cx="7219078" cy="6806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Καμπύλη απόκρισης στοιχείου Ο/Σ υπό μονοτονικά αύξουσες </a:t>
            </a:r>
            <a:r>
              <a:rPr lang="el-GR" sz="1800" b="1" dirty="0" err="1" smtClean="0">
                <a:solidFill>
                  <a:srgbClr val="FF0000"/>
                </a:solidFill>
                <a:latin typeface="+mj-lt"/>
              </a:rPr>
              <a:t>καμπτικές</a:t>
            </a:r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 παραμορφώσεις</a:t>
            </a:r>
            <a:endParaRPr lang="el-GR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18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Έλλειψη 6"/>
          <p:cNvSpPr/>
          <p:nvPr/>
        </p:nvSpPr>
        <p:spPr>
          <a:xfrm rot="5400000">
            <a:off x="5148692" y="-783434"/>
            <a:ext cx="576064" cy="359914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2528422" y="4524028"/>
            <a:ext cx="6598360" cy="23339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b="1" dirty="0" smtClean="0">
                <a:solidFill>
                  <a:srgbClr val="FF0000"/>
                </a:solidFill>
                <a:latin typeface="+mj-lt"/>
              </a:rPr>
              <a:t>ΣΤΑΔΙΟ ΙΙΙ: 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όταν το στοιχείο είναι </a:t>
            </a:r>
            <a:r>
              <a:rPr lang="el-GR" sz="1800" dirty="0" err="1" smtClean="0">
                <a:solidFill>
                  <a:srgbClr val="FF0000"/>
                </a:solidFill>
                <a:latin typeface="+mj-lt"/>
              </a:rPr>
              <a:t>ρηγματωμένο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 κι έχει υποστεί διαρροή.</a:t>
            </a:r>
          </a:p>
          <a:p>
            <a:pPr marL="285750" indent="-285750" algn="just">
              <a:buFontTx/>
              <a:buChar char="-"/>
            </a:pPr>
            <a:r>
              <a:rPr lang="el-GR" sz="1800" dirty="0">
                <a:solidFill>
                  <a:srgbClr val="FF0000"/>
                </a:solidFill>
                <a:latin typeface="+mj-lt"/>
              </a:rPr>
              <a:t>μ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εγαλύτερη περιοχή από αυτή Σταδίου Ι</a:t>
            </a:r>
          </a:p>
          <a:p>
            <a:pPr marL="285750" indent="-285750" algn="just">
              <a:buFontTx/>
              <a:buChar char="-"/>
            </a:pP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δυσκαμψία είναι μικρή</a:t>
            </a:r>
          </a:p>
          <a:p>
            <a:pPr marL="285750" indent="-285750" algn="just">
              <a:buFontTx/>
              <a:buChar char="-"/>
            </a:pP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οι κανονισμοί επιδιώκουν η περιοχή αυτή να είναι όσο το δυνατό μεγαλύτερη (</a:t>
            </a:r>
            <a:r>
              <a:rPr lang="el-GR" sz="1800" dirty="0" err="1" smtClean="0">
                <a:solidFill>
                  <a:srgbClr val="FF0000"/>
                </a:solidFill>
                <a:latin typeface="+mj-lt"/>
              </a:rPr>
              <a:t>πλάστιμη</a:t>
            </a:r>
            <a:r>
              <a:rPr lang="el-GR" sz="1800" dirty="0" smtClean="0">
                <a:solidFill>
                  <a:srgbClr val="FF0000"/>
                </a:solidFill>
                <a:latin typeface="+mj-lt"/>
              </a:rPr>
              <a:t> συμπεριφορά) και γι αυτό επιβάλλουν ειδικές διατάξεις όπλισης όπως η περίσφιξη με συνδετήρες.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6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352928" cy="5832648"/>
          </a:xfrm>
        </p:spPr>
        <p:txBody>
          <a:bodyPr>
            <a:noAutofit/>
          </a:bodyPr>
          <a:lstStyle/>
          <a:p>
            <a:pPr algn="just"/>
            <a:r>
              <a:rPr lang="el-GR" sz="2000" b="1" u="sng" dirty="0" smtClean="0">
                <a:solidFill>
                  <a:schemeClr val="tx1"/>
                </a:solidFill>
                <a:latin typeface="+mj-lt"/>
              </a:rPr>
              <a:t>Τι πρέπει να προσέχουμε κατά την Ανάλυση των Κατασκευών</a:t>
            </a: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Όταν σχεδιάζουμε για κατακόρυφα φορτία (όχι σεισμός) είναι αποδεκτό την δυσκαμψία να τη θεωρούμε ίση με τη δυσκαμψία Σταδίου Ι (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αρηγμάτωτη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διατομή)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Όταν σχεδιάζουμε για σεισμό τότε η εκτίμηση της δυσκαμψίας πρέπει να γίνει ακριβέστερα γιατί όπως είδαμε αλλάζει ανά πάσα στιγμή και καθορίζει τον μηχανισμό κατάρρευσης και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κατ΄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επέκταση τις απαιτήσεις για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πλαστιμότητα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Αυτό χρειάζεται να γίνει στην ανάλυση έναντι σεισμικών δυνάμεων γιατί:</a:t>
            </a:r>
          </a:p>
          <a:p>
            <a:pPr marL="342900" indent="-342900" algn="just">
              <a:buFontTx/>
              <a:buChar char="-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Τα δομικά στοιχεία της κατασκευή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ρηγματώνονται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εκτεταμένως</a:t>
            </a:r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καμπτική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ροπή κατά μήκος των στοιχείων αλλάζει πρόσημο κι επομένως προκαλείται μεταβαλλόμενη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ρηγμάτωση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, με πιο έντονη τη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ρηγμάτωση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στα άκρα, ενώ το κεντρικό τμήμα παραμένει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αρηγμάτωτο</a:t>
            </a:r>
            <a:endParaRPr lang="el-GR" sz="20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Οι </a:t>
            </a:r>
            <a:r>
              <a:rPr lang="el-GR" sz="2000" dirty="0" err="1" smtClean="0">
                <a:solidFill>
                  <a:schemeClr val="tx1"/>
                </a:solidFill>
                <a:latin typeface="+mj-lt"/>
              </a:rPr>
              <a:t>ρηγματώσεις</a:t>
            </a:r>
            <a:r>
              <a:rPr lang="el-GR" sz="2000" dirty="0" smtClean="0">
                <a:solidFill>
                  <a:schemeClr val="tx1"/>
                </a:solidFill>
                <a:latin typeface="+mj-lt"/>
              </a:rPr>
              <a:t> διαφέρουν ουσιαστικά μεταξύ των μελών μίας κατασκευής</a:t>
            </a:r>
          </a:p>
          <a:p>
            <a:pPr algn="just"/>
            <a:endParaRPr lang="el-GR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l-G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10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1537</Words>
  <Application>Microsoft Office PowerPoint</Application>
  <PresentationFormat>Προβολή στην οθόνη (4:3)</PresentationFormat>
  <Paragraphs>220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ΜΕΘΟΔΟΙ ΑΝΑΛΥΣΗΣ</dc:title>
  <dc:creator>DK</dc:creator>
  <cp:lastModifiedBy>DK</cp:lastModifiedBy>
  <cp:revision>88</cp:revision>
  <dcterms:created xsi:type="dcterms:W3CDTF">2020-04-07T10:03:48Z</dcterms:created>
  <dcterms:modified xsi:type="dcterms:W3CDTF">2020-05-19T21:34:07Z</dcterms:modified>
</cp:coreProperties>
</file>