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1" r:id="rId22"/>
    <p:sldId id="282" r:id="rId23"/>
    <p:sldId id="278" r:id="rId24"/>
    <p:sldId id="277" r:id="rId25"/>
    <p:sldId id="279" r:id="rId26"/>
    <p:sldId id="28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Μεσαίο στυλ 4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>
        <p:scale>
          <a:sx n="75" d="100"/>
          <a:sy n="75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69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22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53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1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985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56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80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33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479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03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38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012C-04F7-4596-8E20-FF1C8EF1EAE8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ΜΕΘΟΔΟΙ ΑΝΑΛΥΣΗΣ ΚΑΤΑΣΚΕΥΩΝ ΚΑΤ</a:t>
            </a:r>
            <a:r>
              <a:rPr lang="en-US" sz="3200" b="1" u="sng" dirty="0" smtClean="0"/>
              <a:t>A EC8</a:t>
            </a:r>
            <a:endParaRPr lang="el-GR" sz="3200" b="1" u="sng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352928" cy="4248472"/>
          </a:xfrm>
        </p:spPr>
        <p:txBody>
          <a:bodyPr>
            <a:noAutofit/>
          </a:bodyPr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Α. ΔΥΝΑΜΙΚΗ ΦΑΣΜΑΤΙΚΗ ΜΕΘΟΔΟΣ  </a:t>
            </a:r>
          </a:p>
          <a:p>
            <a:pPr algn="just"/>
            <a:r>
              <a:rPr lang="el-GR" sz="2000" dirty="0" smtClean="0">
                <a:solidFill>
                  <a:srgbClr val="00B0F0"/>
                </a:solidFill>
                <a:latin typeface="+mj-lt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+mj-lt"/>
              </a:rPr>
              <a:t>M</a:t>
            </a:r>
            <a:r>
              <a:rPr lang="en-US" sz="2000" dirty="0" smtClean="0">
                <a:solidFill>
                  <a:srgbClr val="00B0F0"/>
                </a:solidFill>
                <a:latin typeface="+mj-lt"/>
              </a:rPr>
              <a:t>odal </a:t>
            </a:r>
            <a:r>
              <a:rPr lang="en-US" sz="2000" dirty="0">
                <a:solidFill>
                  <a:srgbClr val="00B0F0"/>
                </a:solidFill>
                <a:latin typeface="+mj-lt"/>
              </a:rPr>
              <a:t>R</a:t>
            </a:r>
            <a:r>
              <a:rPr lang="en-US" sz="2000" dirty="0" smtClean="0">
                <a:solidFill>
                  <a:srgbClr val="00B0F0"/>
                </a:solidFill>
                <a:latin typeface="+mj-lt"/>
              </a:rPr>
              <a:t>esponse </a:t>
            </a:r>
            <a:r>
              <a:rPr lang="en-US" sz="2000" dirty="0">
                <a:solidFill>
                  <a:srgbClr val="00B0F0"/>
                </a:solidFill>
                <a:latin typeface="+mj-lt"/>
              </a:rPr>
              <a:t>S</a:t>
            </a:r>
            <a:r>
              <a:rPr lang="en-US" sz="2000" dirty="0" smtClean="0">
                <a:solidFill>
                  <a:srgbClr val="00B0F0"/>
                </a:solidFill>
                <a:latin typeface="+mj-lt"/>
              </a:rPr>
              <a:t>pectrum </a:t>
            </a:r>
            <a:r>
              <a:rPr lang="en-US" sz="2000" dirty="0">
                <a:solidFill>
                  <a:srgbClr val="00B0F0"/>
                </a:solidFill>
                <a:latin typeface="+mj-lt"/>
              </a:rPr>
              <a:t>A</a:t>
            </a:r>
            <a:r>
              <a:rPr lang="en-US" sz="2000" dirty="0" smtClean="0">
                <a:solidFill>
                  <a:srgbClr val="00B0F0"/>
                </a:solidFill>
                <a:latin typeface="+mj-lt"/>
              </a:rPr>
              <a:t>nalysis</a:t>
            </a:r>
            <a:r>
              <a:rPr lang="el-GR" sz="2000" dirty="0" smtClean="0">
                <a:solidFill>
                  <a:srgbClr val="00B0F0"/>
                </a:solidFill>
                <a:latin typeface="+mj-lt"/>
              </a:rPr>
              <a:t> – </a:t>
            </a:r>
            <a:r>
              <a:rPr lang="el-GR" sz="2000" dirty="0" err="1" smtClean="0">
                <a:solidFill>
                  <a:srgbClr val="00B0F0"/>
                </a:solidFill>
                <a:latin typeface="+mj-lt"/>
              </a:rPr>
              <a:t>Ιδιομορφική</a:t>
            </a:r>
            <a:r>
              <a:rPr lang="el-GR" sz="2000" dirty="0" smtClean="0">
                <a:solidFill>
                  <a:srgbClr val="00B0F0"/>
                </a:solidFill>
                <a:latin typeface="+mj-lt"/>
              </a:rPr>
              <a:t> Ανάλυση με Φάσμα Απόκρισης</a:t>
            </a:r>
            <a:r>
              <a:rPr lang="en-US" sz="2000" dirty="0" smtClean="0">
                <a:solidFill>
                  <a:srgbClr val="00B0F0"/>
                </a:solidFill>
                <a:latin typeface="+mj-lt"/>
              </a:rPr>
              <a:t>)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Με τη χρήση του φάσματος σχεδιασμού κάνουμε δυναμική ανάλυση με επαλληλία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ιδιομορφών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Β. ΑΠΛΟΠΟΙΗΜΕΝΗ ΦΑΣΜΑΤΙΚΗ ΜΕΘΟΔΟΣ 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>
                <a:solidFill>
                  <a:srgbClr val="00B0F0"/>
                </a:solidFill>
                <a:latin typeface="+mj-lt"/>
              </a:rPr>
              <a:t>(</a:t>
            </a:r>
            <a:r>
              <a:rPr lang="en-US" sz="2000" dirty="0">
                <a:solidFill>
                  <a:srgbClr val="00B0F0"/>
                </a:solidFill>
                <a:latin typeface="+mj-lt"/>
              </a:rPr>
              <a:t>Lateral Force Method of Analysis – </a:t>
            </a:r>
            <a:r>
              <a:rPr lang="el-GR" sz="2000" dirty="0">
                <a:solidFill>
                  <a:srgbClr val="00B0F0"/>
                </a:solidFill>
                <a:latin typeface="+mj-lt"/>
              </a:rPr>
              <a:t>Μέθοδος Ανάλυσης με Οριζόντια Φόρτιση)</a:t>
            </a:r>
            <a:endParaRPr lang="en-US" sz="2000" dirty="0">
              <a:solidFill>
                <a:srgbClr val="00B0F0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Με την χρήση του Φάσματος Σχεδιασμού κάνουμε Στατική Ανάλυση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γι αυτό ονομάζεται και </a:t>
            </a:r>
            <a:r>
              <a:rPr lang="el-GR" sz="2000" dirty="0" smtClean="0">
                <a:solidFill>
                  <a:srgbClr val="FF0000"/>
                </a:solidFill>
                <a:latin typeface="+mj-lt"/>
              </a:rPr>
              <a:t>ισοδύναμη στατική μέθοδος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5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79"/>
          </a:xfrm>
        </p:spPr>
        <p:txBody>
          <a:bodyPr>
            <a:normAutofit/>
          </a:bodyPr>
          <a:lstStyle/>
          <a:p>
            <a:r>
              <a:rPr lang="el-GR" sz="3200" b="1" u="sng" dirty="0" smtClean="0"/>
              <a:t>ΤΕΜΝΟΥΣΑ ΒΑΣΗΣ</a:t>
            </a:r>
            <a:r>
              <a:rPr lang="el-GR" sz="3200" b="1" dirty="0" smtClean="0"/>
              <a:t> (</a:t>
            </a:r>
            <a:r>
              <a:rPr lang="en-US" sz="3200" b="1" dirty="0" err="1" smtClean="0"/>
              <a:t>F</a:t>
            </a:r>
            <a:r>
              <a:rPr lang="en-US" sz="3200" b="1" baseline="-25000" dirty="0" err="1" smtClean="0"/>
              <a:t>b</a:t>
            </a:r>
            <a:r>
              <a:rPr lang="en-US" sz="3200" b="1" dirty="0" smtClean="0"/>
              <a:t>)</a:t>
            </a:r>
            <a:endParaRPr lang="el-GR" sz="13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Υπότιτλος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7544" y="1196752"/>
                <a:ext cx="8352928" cy="5472608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Υπολογίζεται από τις τιμές του φάσματος επιταχύνσεων σχεδιασμού χρησιμοποιώντας τη θεμελιώδη </a:t>
                </a:r>
                <a:r>
                  <a:rPr lang="el-GR" sz="2000" b="1" dirty="0" err="1" smtClean="0">
                    <a:solidFill>
                      <a:schemeClr val="tx1"/>
                    </a:solidFill>
                  </a:rPr>
                  <a:t>ιδιοπερίοδο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 της κατασκευής και δίνεται από τη σχέση:</a:t>
                </a: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</a:rPr>
                      <m:t>𝐅</m:t>
                    </m:r>
                    <m:r>
                      <a:rPr lang="en-US" sz="2000" b="1" i="1" baseline="-25000">
                        <a:solidFill>
                          <a:schemeClr val="tx1"/>
                        </a:solidFill>
                      </a:rPr>
                      <m:t>𝐛</m:t>
                    </m:r>
                    <m:r>
                      <a:rPr lang="en-US" sz="2000" b="1">
                        <a:solidFill>
                          <a:schemeClr val="tx1"/>
                        </a:solidFill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S</a:t>
                </a:r>
                <a:r>
                  <a:rPr lang="en-US" sz="2000" b="1" baseline="-25000" dirty="0" err="1">
                    <a:solidFill>
                      <a:schemeClr val="tx1"/>
                    </a:solidFill>
                  </a:rPr>
                  <a:t>d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(T) m </a:t>
                </a:r>
                <a:r>
                  <a:rPr lang="el-GR" sz="2000" b="1" dirty="0">
                    <a:solidFill>
                      <a:schemeClr val="tx1"/>
                    </a:solidFill>
                  </a:rPr>
                  <a:t>λ</a:t>
                </a:r>
                <a:endParaRPr lang="el-GR" sz="20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Όπου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m = </a:t>
                </a:r>
                <a:r>
                  <a:rPr lang="el-GR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η συνολική </a:t>
                </a:r>
                <a:r>
                  <a:rPr lang="el-GR" sz="2000" b="1" dirty="0" err="1" smtClean="0">
                    <a:solidFill>
                      <a:schemeClr val="tx1"/>
                    </a:solidFill>
                  </a:rPr>
                  <a:t>ταλαντούμενη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 μάζα της κατασκευής</a:t>
                </a: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2000" b="1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</a:rPr>
                  <a:t>d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(T) =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η τιμή του φάσματος επιταχύνσεων σχεδιασμού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Τ = η θεμελιώδης </a:t>
                </a:r>
                <a:r>
                  <a:rPr lang="el-GR" sz="2000" b="1" dirty="0" err="1" smtClean="0">
                    <a:solidFill>
                      <a:schemeClr val="tx1"/>
                    </a:solidFill>
                  </a:rPr>
                  <a:t>ιδιοπερίοδος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 της κατασκευής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λ = συντελεστής διόρθωσης </a:t>
                </a:r>
                <a:endParaRPr lang="el-GR" sz="2000" b="1" dirty="0">
                  <a:solidFill>
                    <a:schemeClr val="tx1"/>
                  </a:solidFill>
                </a:endParaRPr>
              </a:p>
              <a:p>
                <a:pPr algn="just"/>
                <a:endParaRPr lang="en-US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l-GR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Υπότιτλο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7544" y="1196752"/>
                <a:ext cx="8352928" cy="5472608"/>
              </a:xfrm>
              <a:blipFill rotWithShape="1">
                <a:blip r:embed="rId2"/>
                <a:stretch>
                  <a:fillRect l="-803" r="-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93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79"/>
          </a:xfrm>
        </p:spPr>
        <p:txBody>
          <a:bodyPr>
            <a:normAutofit/>
          </a:bodyPr>
          <a:lstStyle/>
          <a:p>
            <a:r>
              <a:rPr lang="el-GR" sz="3200" b="1" u="sng" dirty="0" smtClean="0"/>
              <a:t>ΤΕΜΝΟΥΣΑ ΒΑΣΗΣ</a:t>
            </a:r>
            <a:r>
              <a:rPr lang="el-GR" sz="3200" b="1" dirty="0" smtClean="0"/>
              <a:t> (</a:t>
            </a:r>
            <a:r>
              <a:rPr lang="en-US" sz="3200" b="1" dirty="0" err="1" smtClean="0"/>
              <a:t>F</a:t>
            </a:r>
            <a:r>
              <a:rPr lang="en-US" sz="3200" b="1" baseline="-25000" dirty="0" err="1" smtClean="0"/>
              <a:t>b</a:t>
            </a:r>
            <a:r>
              <a:rPr lang="en-US" sz="3200" b="1" dirty="0" smtClean="0"/>
              <a:t>)</a:t>
            </a:r>
            <a:endParaRPr lang="el-GR" sz="13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352928" cy="54726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chemeClr val="tx1"/>
                </a:solidFill>
              </a:rPr>
              <a:t>λ = συντελεστής διόρθωσης </a:t>
            </a:r>
            <a:endParaRPr lang="el-GR" sz="2000" b="1" dirty="0">
              <a:solidFill>
                <a:schemeClr val="tx1"/>
              </a:solidFill>
            </a:endParaRP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λ = 0,85 εάν Τ ≤ 2Τ και το κτίριο έχει πάνω από δύο ορόφους</a:t>
            </a:r>
          </a:p>
          <a:p>
            <a:pPr algn="just"/>
            <a:r>
              <a:rPr lang="el-GR" sz="2000" dirty="0">
                <a:solidFill>
                  <a:schemeClr val="tx1"/>
                </a:solidFill>
              </a:rPr>
              <a:t>λ = </a:t>
            </a:r>
            <a:r>
              <a:rPr lang="el-GR" sz="2000" dirty="0" smtClean="0">
                <a:solidFill>
                  <a:schemeClr val="tx1"/>
                </a:solidFill>
              </a:rPr>
              <a:t>1.0 σε κάθε άλλη περίπτωση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Ακολούθως, γίνεται η καθ’ ύψος κατανομή της τέμνουσας βάσης εν είδη οριζόντιων δυνάμεων στους ορόφους. 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rgbClr val="FF0000"/>
                </a:solidFill>
                <a:latin typeface="+mj-lt"/>
              </a:rPr>
              <a:t>Η κατανομή αυτή γίνεται με γνώμονα οι προκαλούμενες μετακινήσεις στους ορόφους να είναι παρόμοιες με τις μέγιστες μετακινήσεις που θα προκαλούσε ο σεισμός. </a:t>
            </a:r>
            <a:endParaRPr lang="el-GR" sz="2000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2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80920" cy="720079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ΚΑΘ’ ΥΨΟΣ ΚΑΤΑΝΟΜΗ ΤΗΣ ΤΕΜΝΟΥΣΑΣ ΒΑΣΗΣ</a:t>
            </a:r>
            <a:r>
              <a:rPr lang="el-GR" sz="3200" b="1" dirty="0" smtClean="0"/>
              <a:t> </a:t>
            </a:r>
            <a:r>
              <a:rPr lang="en-US" sz="3200" b="1" dirty="0" smtClean="0"/>
              <a:t>EC8</a:t>
            </a:r>
            <a:endParaRPr lang="el-GR" sz="13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Υπότιτλος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7544" y="1484784"/>
                <a:ext cx="8352928" cy="4824536"/>
              </a:xfrm>
            </p:spPr>
            <p:txBody>
              <a:bodyPr>
                <a:noAutofit/>
              </a:bodyPr>
              <a:lstStyle/>
              <a:p>
                <a:pPr marL="457200" indent="-457200" algn="just">
                  <a:buAutoNum type="alphaUcPeriod"/>
                </a:pPr>
                <a:r>
                  <a:rPr lang="el-GR" sz="2000" b="1" dirty="0" smtClean="0">
                    <a:solidFill>
                      <a:schemeClr val="tx1"/>
                    </a:solidFill>
                    <a:latin typeface="+mj-lt"/>
                  </a:rPr>
                  <a:t>Ακολουθώντας το </a:t>
                </a:r>
                <a:r>
                  <a:rPr lang="el-GR" sz="2000" b="1" dirty="0" err="1" smtClean="0">
                    <a:solidFill>
                      <a:schemeClr val="tx1"/>
                    </a:solidFill>
                    <a:latin typeface="+mj-lt"/>
                  </a:rPr>
                  <a:t>ιδιόσχημα</a:t>
                </a:r>
                <a:r>
                  <a:rPr lang="el-GR" sz="2000" b="1" dirty="0" smtClean="0">
                    <a:solidFill>
                      <a:schemeClr val="tx1"/>
                    </a:solidFill>
                    <a:latin typeface="+mj-lt"/>
                  </a:rPr>
                  <a:t> της 1</a:t>
                </a:r>
                <a:r>
                  <a:rPr lang="el-GR" sz="2000" b="1" baseline="30000" dirty="0" smtClean="0">
                    <a:solidFill>
                      <a:schemeClr val="tx1"/>
                    </a:solidFill>
                    <a:latin typeface="+mj-lt"/>
                  </a:rPr>
                  <a:t>ης</a:t>
                </a:r>
                <a:r>
                  <a:rPr lang="el-GR" sz="2000" b="1" dirty="0" smtClean="0">
                    <a:solidFill>
                      <a:schemeClr val="tx1"/>
                    </a:solidFill>
                    <a:latin typeface="+mj-lt"/>
                  </a:rPr>
                  <a:t> Θεμελιώδους </a:t>
                </a:r>
                <a:r>
                  <a:rPr lang="el-GR" sz="2000" b="1" dirty="0" err="1" smtClean="0">
                    <a:solidFill>
                      <a:schemeClr val="tx1"/>
                    </a:solidFill>
                    <a:latin typeface="+mj-lt"/>
                  </a:rPr>
                  <a:t>Ιδιομορφής</a:t>
                </a:r>
                <a:r>
                  <a:rPr lang="el-GR" sz="2000" b="1" dirty="0" smtClean="0">
                    <a:solidFill>
                      <a:schemeClr val="tx1"/>
                    </a:solidFill>
                    <a:latin typeface="+mj-lt"/>
                  </a:rPr>
                  <a:t>, κατά τη σχέση </a:t>
                </a:r>
                <a:endParaRPr lang="en-US" sz="2000" b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457200" indent="-457200" algn="just">
                  <a:buAutoNum type="alphaUcPeriod"/>
                </a:pPr>
                <a:endParaRPr lang="el-GR" sz="2000" b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</a:rPr>
                        <m:t>𝐅</m:t>
                      </m:r>
                      <m:r>
                        <a:rPr lang="en-US" sz="2000" b="1" i="1" baseline="-25000">
                          <a:solidFill>
                            <a:schemeClr val="tx1"/>
                          </a:solidFill>
                        </a:rPr>
                        <m:t>𝐢</m:t>
                      </m:r>
                      <m:r>
                        <a:rPr lang="en-US" sz="2000" b="1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</a:rPr>
                        <m:t>𝐅𝐛</m:t>
                      </m:r>
                      <m:r>
                        <a:rPr lang="en-US" sz="2000" b="1" i="1" baseline="-25000">
                          <a:solidFill>
                            <a:schemeClr val="tx1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a:rPr lang="el-GR" sz="2000" b="1" i="1">
                                  <a:solidFill>
                                    <a:schemeClr val="tx1"/>
                                  </a:solidFill>
                                </a:rPr>
                                <m:t>𝚽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𝒋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=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𝚽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l-GR" sz="2000" dirty="0">
                  <a:solidFill>
                    <a:schemeClr val="tx1"/>
                  </a:solidFill>
                </a:endParaRPr>
              </a:p>
              <a:p>
                <a:pPr algn="just"/>
                <a:endParaRPr lang="el-GR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just"/>
                <a:endParaRPr lang="en-US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just"/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tabLst>
                    <a:tab pos="631825" algn="l"/>
                  </a:tabLst>
                </a:pPr>
                <a:r>
                  <a:rPr lang="el-GR" sz="2000" b="1" dirty="0" smtClean="0">
                    <a:solidFill>
                      <a:schemeClr val="tx1"/>
                    </a:solidFill>
                    <a:latin typeface="+mj-lt"/>
                  </a:rPr>
                  <a:t>Φ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= </a:t>
                </a:r>
                <a:r>
                  <a:rPr lang="el-GR" sz="2000" dirty="0" smtClean="0">
                    <a:solidFill>
                      <a:schemeClr val="tx1"/>
                    </a:solidFill>
                    <a:latin typeface="+mj-lt"/>
                  </a:rPr>
                  <a:t>η μεταφορική συνιστώσα της 1</a:t>
                </a:r>
                <a:r>
                  <a:rPr lang="el-GR" sz="2000" baseline="30000" dirty="0" smtClean="0">
                    <a:solidFill>
                      <a:schemeClr val="tx1"/>
                    </a:solidFill>
                    <a:latin typeface="+mj-lt"/>
                  </a:rPr>
                  <a:t>ης</a:t>
                </a:r>
                <a:r>
                  <a:rPr lang="el-GR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l-GR" sz="2000" dirty="0" err="1" smtClean="0">
                    <a:solidFill>
                      <a:schemeClr val="tx1"/>
                    </a:solidFill>
                    <a:latin typeface="+mj-lt"/>
                  </a:rPr>
                  <a:t>ιδιομορφής</a:t>
                </a:r>
                <a:r>
                  <a:rPr lang="el-GR" sz="2000" dirty="0" smtClean="0">
                    <a:solidFill>
                      <a:schemeClr val="tx1"/>
                    </a:solidFill>
                    <a:latin typeface="+mj-lt"/>
                  </a:rPr>
                  <a:t> στο κέντρο μάζας του 	ορόφου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i</a:t>
                </a:r>
                <a:endParaRPr lang="el-GR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tabLst>
                    <a:tab pos="631825" algn="l"/>
                  </a:tabLst>
                </a:pPr>
                <a:r>
                  <a:rPr lang="el-GR" sz="2000" b="1" dirty="0" smtClean="0">
                    <a:solidFill>
                      <a:schemeClr val="tx1"/>
                    </a:solidFill>
                    <a:latin typeface="+mj-lt"/>
                  </a:rPr>
                  <a:t>Ν</a:t>
                </a:r>
                <a:r>
                  <a:rPr lang="el-GR" sz="2000" dirty="0" smtClean="0">
                    <a:solidFill>
                      <a:schemeClr val="tx1"/>
                    </a:solidFill>
                    <a:latin typeface="+mj-lt"/>
                  </a:rPr>
                  <a:t> = ο συνολικός αριθμός των ορόφων</a:t>
                </a:r>
                <a:endParaRPr lang="el-GR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Υπότιτλο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7544" y="1484784"/>
                <a:ext cx="8352928" cy="4824536"/>
              </a:xfrm>
              <a:blipFill rotWithShape="1">
                <a:blip r:embed="rId2"/>
                <a:stretch>
                  <a:fillRect l="-803" t="-759" r="-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9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80920" cy="720079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ΚΑΘ’ ΥΨΟΣ ΚΑΤΑΝΟΜΗ ΤΗΣ ΤΕΜΝΟΥΣΑΣ ΒΑΣΗΣ</a:t>
            </a:r>
            <a:r>
              <a:rPr lang="el-GR" sz="3200" b="1" dirty="0" smtClean="0"/>
              <a:t> </a:t>
            </a:r>
            <a:r>
              <a:rPr lang="en-US" sz="3200" b="1" dirty="0" smtClean="0"/>
              <a:t>EC8</a:t>
            </a:r>
            <a:endParaRPr lang="el-GR" sz="13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Υπότιτλος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7544" y="1484784"/>
                <a:ext cx="8352928" cy="4824536"/>
              </a:xfrm>
            </p:spPr>
            <p:txBody>
              <a:bodyPr>
                <a:noAutofit/>
              </a:bodyPr>
              <a:lstStyle/>
              <a:p>
                <a:pPr algn="just">
                  <a:tabLst>
                    <a:tab pos="450850" algn="l"/>
                  </a:tabLst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Β.	Ακολουθώντας </a:t>
                </a:r>
                <a:r>
                  <a:rPr lang="el-GR" sz="2000" b="1" dirty="0">
                    <a:solidFill>
                      <a:schemeClr val="tx1"/>
                    </a:solidFill>
                  </a:rPr>
                  <a:t>τριγωνική  μορφή σύμφωνα με τη σχέση </a:t>
                </a:r>
              </a:p>
              <a:p>
                <a:pPr algn="just"/>
                <a:endParaRPr lang="el-GR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</a:rPr>
                        <m:t>𝐅</m:t>
                      </m:r>
                      <m:r>
                        <a:rPr lang="en-US" sz="2000" b="1" i="1" baseline="-25000">
                          <a:solidFill>
                            <a:schemeClr val="tx1"/>
                          </a:solidFill>
                        </a:rPr>
                        <m:t>𝐢</m:t>
                      </m:r>
                      <m:r>
                        <a:rPr lang="en-US" sz="2000" b="1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</a:rPr>
                        <m:t>𝐅</m:t>
                      </m:r>
                      <m:r>
                        <a:rPr lang="en-US" sz="2000" b="1" i="1" baseline="-25000">
                          <a:solidFill>
                            <a:schemeClr val="tx1"/>
                          </a:solidFill>
                        </a:rPr>
                        <m:t>𝐛</m:t>
                      </m:r>
                      <m:r>
                        <a:rPr lang="en-US" sz="2000" b="1" i="1" baseline="-25000">
                          <a:solidFill>
                            <a:schemeClr val="tx1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𝒋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=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l-GR" sz="2000" dirty="0"/>
              </a:p>
              <a:p>
                <a:pPr algn="just"/>
                <a:endParaRPr lang="en-US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/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tabLst>
                    <a:tab pos="631825" algn="l"/>
                  </a:tabLst>
                </a:pPr>
                <a:r>
                  <a:rPr lang="en-US" sz="2000" b="1" dirty="0" err="1" smtClean="0">
                    <a:solidFill>
                      <a:schemeClr val="tx1"/>
                    </a:solidFill>
                    <a:latin typeface="+mj-lt"/>
                  </a:rPr>
                  <a:t>z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= </a:t>
                </a:r>
                <a:r>
                  <a:rPr lang="el-GR" sz="2000" dirty="0" smtClean="0">
                    <a:solidFill>
                      <a:schemeClr val="tx1"/>
                    </a:solidFill>
                    <a:latin typeface="+mj-lt"/>
                  </a:rPr>
                  <a:t>η απόσταση της στάθμης του ορόφου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l-GR" sz="2000" dirty="0" smtClean="0">
                    <a:solidFill>
                      <a:schemeClr val="tx1"/>
                    </a:solidFill>
                    <a:latin typeface="+mj-lt"/>
                  </a:rPr>
                  <a:t> από τη βάση </a:t>
                </a:r>
              </a:p>
              <a:p>
                <a:pPr algn="just">
                  <a:tabLst>
                    <a:tab pos="631825" algn="l"/>
                  </a:tabLst>
                </a:pPr>
                <a:r>
                  <a:rPr lang="el-GR" sz="2000" b="1" dirty="0" smtClean="0">
                    <a:solidFill>
                      <a:schemeClr val="tx1"/>
                    </a:solidFill>
                    <a:latin typeface="+mj-lt"/>
                  </a:rPr>
                  <a:t>Ν</a:t>
                </a:r>
                <a:r>
                  <a:rPr lang="el-GR" sz="2000" dirty="0" smtClean="0">
                    <a:solidFill>
                      <a:schemeClr val="tx1"/>
                    </a:solidFill>
                    <a:latin typeface="+mj-lt"/>
                  </a:rPr>
                  <a:t> = ο συνολικός αριθμός των ορόφων</a:t>
                </a:r>
                <a:endParaRPr lang="el-GR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Υπότιτλο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7544" y="1484784"/>
                <a:ext cx="8352928" cy="4824536"/>
              </a:xfrm>
              <a:blipFill rotWithShape="1">
                <a:blip r:embed="rId2"/>
                <a:stretch>
                  <a:fillRect l="-803" t="-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2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80920" cy="720079"/>
          </a:xfrm>
        </p:spPr>
        <p:txBody>
          <a:bodyPr>
            <a:normAutofit/>
          </a:bodyPr>
          <a:lstStyle/>
          <a:p>
            <a:r>
              <a:rPr lang="el-GR" sz="3200" b="1" u="sng" dirty="0" smtClean="0"/>
              <a:t>ΠΑΡΑΔΕΙΓΜΑ </a:t>
            </a:r>
            <a:endParaRPr lang="el-GR" sz="13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97764"/>
            <a:ext cx="5688632" cy="59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" y="1555514"/>
            <a:ext cx="5402017" cy="5306237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07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9760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" y="2564904"/>
            <a:ext cx="9114620" cy="41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68580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06"/>
            <a:ext cx="3851920" cy="68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" y="0"/>
            <a:ext cx="908397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685800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" y="-1"/>
            <a:ext cx="5220072" cy="53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064896" cy="720079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ΜΕΘΟΔΟΙ ΑΝΑΛΥΣΗΣ ΚΑΤΑΣΚΕΥΩΝ ΚΑΤ</a:t>
            </a:r>
            <a:r>
              <a:rPr lang="en-US" sz="3200" b="1" u="sng" dirty="0" smtClean="0"/>
              <a:t>A EC2</a:t>
            </a:r>
            <a:r>
              <a:rPr lang="el-GR" sz="3200" b="1" u="sng" dirty="0" smtClean="0"/>
              <a:t> </a:t>
            </a:r>
            <a:r>
              <a:rPr lang="el-GR" sz="1300" b="1" u="sng" dirty="0" smtClean="0"/>
              <a:t>(συνέχεια)</a:t>
            </a:r>
            <a:endParaRPr lang="el-GR" sz="1300" b="1" u="sng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352928" cy="5400600"/>
          </a:xfrm>
        </p:spPr>
        <p:txBody>
          <a:bodyPr>
            <a:noAutofit/>
          </a:bodyPr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Επιτρέπονται επίσης, </a:t>
            </a:r>
          </a:p>
          <a:p>
            <a:pPr algn="just"/>
            <a:endParaRPr lang="el-GR" sz="20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Γ. Η Βήμα – προς – Βήμα Δυναμική Ελαστική Ανάλυση με Χρήση Σεισμογραφημάτων  </a:t>
            </a:r>
            <a:r>
              <a:rPr lang="en-US" sz="2000" dirty="0">
                <a:solidFill>
                  <a:srgbClr val="00B0F0"/>
                </a:solidFill>
                <a:latin typeface="+mj-lt"/>
              </a:rPr>
              <a:t>(Step by step Dynamic Elastic Analysis with </a:t>
            </a:r>
            <a:r>
              <a:rPr lang="en-US" sz="2000" dirty="0" smtClean="0">
                <a:solidFill>
                  <a:srgbClr val="00B0F0"/>
                </a:solidFill>
                <a:latin typeface="+mj-lt"/>
              </a:rPr>
              <a:t>Seismographs)</a:t>
            </a:r>
            <a:endParaRPr lang="el-GR" sz="2000" dirty="0">
              <a:solidFill>
                <a:srgbClr val="00B0F0"/>
              </a:solidFill>
              <a:latin typeface="+mj-lt"/>
            </a:endParaRPr>
          </a:p>
          <a:p>
            <a:pPr algn="just"/>
            <a:endParaRPr lang="el-GR" sz="20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Δ. </a:t>
            </a:r>
            <a:r>
              <a:rPr lang="el-GR" sz="2000" b="1" dirty="0">
                <a:solidFill>
                  <a:schemeClr val="tx1"/>
                </a:solidFill>
              </a:rPr>
              <a:t>Η Βήμα – προς – Βήμα Δυναμική </a:t>
            </a:r>
            <a:r>
              <a:rPr lang="el-GR" sz="2000" b="1" dirty="0" smtClean="0">
                <a:solidFill>
                  <a:schemeClr val="tx1"/>
                </a:solidFill>
              </a:rPr>
              <a:t>Ανελαστική Ανάλυση </a:t>
            </a:r>
            <a:r>
              <a:rPr lang="el-GR" sz="2000" b="1" dirty="0">
                <a:solidFill>
                  <a:schemeClr val="tx1"/>
                </a:solidFill>
              </a:rPr>
              <a:t>με Χρήση Σεισμογραφημάτων </a:t>
            </a:r>
            <a:r>
              <a:rPr lang="en-US" sz="2000" dirty="0">
                <a:solidFill>
                  <a:srgbClr val="00B0F0"/>
                </a:solidFill>
              </a:rPr>
              <a:t>(Step by step Dynamic </a:t>
            </a:r>
            <a:r>
              <a:rPr lang="en-US" sz="2000" dirty="0" smtClean="0">
                <a:solidFill>
                  <a:srgbClr val="00B0F0"/>
                </a:solidFill>
              </a:rPr>
              <a:t>Inelastic </a:t>
            </a:r>
            <a:r>
              <a:rPr lang="en-US" sz="2000" dirty="0">
                <a:solidFill>
                  <a:srgbClr val="00B0F0"/>
                </a:solidFill>
              </a:rPr>
              <a:t>Analysis with </a:t>
            </a:r>
            <a:r>
              <a:rPr lang="en-US" sz="2000" dirty="0" smtClean="0">
                <a:solidFill>
                  <a:srgbClr val="00B0F0"/>
                </a:solidFill>
              </a:rPr>
              <a:t>Seismographs)</a:t>
            </a:r>
            <a:endParaRPr lang="el-GR" sz="2000" dirty="0" smtClean="0">
              <a:solidFill>
                <a:srgbClr val="00B0F0"/>
              </a:solidFill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</a:rPr>
              <a:t>Η πλέον περίπλοκη , χρονοβόρος και δύσκολη, γιατί σε κάθε βήμα γίνεται επίλυση των εξισώσεων κίνησης των </a:t>
            </a:r>
            <a:r>
              <a:rPr lang="el-GR" sz="2000" dirty="0" err="1" smtClean="0">
                <a:solidFill>
                  <a:schemeClr val="tx1"/>
                </a:solidFill>
              </a:rPr>
              <a:t>πολυβάθμιων</a:t>
            </a:r>
            <a:r>
              <a:rPr lang="el-GR" sz="2000" dirty="0" smtClean="0">
                <a:solidFill>
                  <a:schemeClr val="tx1"/>
                </a:solidFill>
              </a:rPr>
              <a:t> συστημάτων λαμβάνοντας υπόψη τους ανελαστικούς νόμους τάσης – παραμόρφωσης των στοιχείων. Για να είναι αξιόπιστα τα αποτελέσματα θα πρέπει να ληφθούν υπόψη περισσότερα από 4 </a:t>
            </a:r>
            <a:r>
              <a:rPr lang="el-GR" sz="2000" dirty="0" err="1" smtClean="0">
                <a:solidFill>
                  <a:schemeClr val="tx1"/>
                </a:solidFill>
              </a:rPr>
              <a:t>επιταχυνσιογραφήματα</a:t>
            </a:r>
            <a:r>
              <a:rPr lang="el-GR" sz="2000" dirty="0" smtClean="0">
                <a:solidFill>
                  <a:schemeClr val="tx1"/>
                </a:solidFill>
              </a:rPr>
              <a:t>. (π.χ. </a:t>
            </a:r>
            <a:r>
              <a:rPr lang="en-US" sz="2000" dirty="0" smtClean="0">
                <a:solidFill>
                  <a:schemeClr val="tx1"/>
                </a:solidFill>
              </a:rPr>
              <a:t>ADAPTIC, </a:t>
            </a:r>
            <a:r>
              <a:rPr lang="en-US" sz="2000" dirty="0" err="1" smtClean="0">
                <a:solidFill>
                  <a:schemeClr val="tx1"/>
                </a:solidFill>
              </a:rPr>
              <a:t>Seismosoft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l-GR" sz="2000" dirty="0">
              <a:solidFill>
                <a:schemeClr val="tx1"/>
              </a:solidFill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Χρησιμοποιείται κυρίως για την Αποτίμηση της Σεισμικής Συμπεριφοράς των Κατασκευών</a:t>
            </a:r>
            <a:endParaRPr lang="el-GR" sz="2000" b="1" dirty="0">
              <a:solidFill>
                <a:schemeClr val="tx1"/>
              </a:solidFill>
            </a:endParaRP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31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" y="8012"/>
            <a:ext cx="5415632" cy="59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" y="0"/>
            <a:ext cx="4663920" cy="68580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" y="2132856"/>
            <a:ext cx="4634948" cy="472514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44" y="19844"/>
            <a:ext cx="4479956" cy="143671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44" y="1486676"/>
            <a:ext cx="437245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468761" cy="6788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1" y="600849"/>
            <a:ext cx="4328237" cy="31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1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" y="0"/>
            <a:ext cx="466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9809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348880"/>
            <a:ext cx="3707905" cy="30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29" y="0"/>
            <a:ext cx="539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04664"/>
            <a:ext cx="871738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79"/>
          </a:xfrm>
        </p:spPr>
        <p:txBody>
          <a:bodyPr>
            <a:normAutofit/>
          </a:bodyPr>
          <a:lstStyle/>
          <a:p>
            <a:r>
              <a:rPr lang="el-GR" sz="3200" b="1" u="sng" dirty="0" smtClean="0"/>
              <a:t>ΙΣΟΔΥΝΑΜΗ ΣΤΑΤΙΚΗ ΜΕΘΟΔΟΣ</a:t>
            </a:r>
            <a:endParaRPr lang="el-GR" sz="1300" b="1" u="sng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352928" cy="4248472"/>
          </a:xfrm>
        </p:spPr>
        <p:txBody>
          <a:bodyPr>
            <a:noAutofit/>
          </a:bodyPr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Εφαρμόζονται στην κατασκευή ισοδύναμα στατικά οριζόντια φορτία που προκαλούν παραμορφώσεις παρόμοιες με εκείνες της 1</a:t>
            </a:r>
            <a:r>
              <a:rPr lang="el-GR" sz="2000" b="1" baseline="30000" dirty="0" smtClean="0">
                <a:solidFill>
                  <a:schemeClr val="tx1"/>
                </a:solidFill>
                <a:latin typeface="+mj-lt"/>
              </a:rPr>
              <a:t>ης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Ιδιομορφής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. </a:t>
            </a:r>
          </a:p>
          <a:p>
            <a:pPr algn="just"/>
            <a:endParaRPr lang="el-GR" sz="20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Οι φορτίσεις εφαρμόζονται στην κατασκευή και στις 2 κάθετες διευθύνσεις.</a:t>
            </a:r>
          </a:p>
          <a:p>
            <a:pPr algn="just"/>
            <a:endParaRPr lang="el-GR" sz="20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Περιορισμοί :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Η μέθοδος μπορεί να εφαρμοστεί όταν:</a:t>
            </a: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Α. Το κτίριο είναι κανονικό </a:t>
            </a: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καθ΄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ύψος</a:t>
            </a: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Β. Όταν οι θεμελιώδεις περίοδοι ταλάντωσης και στις δύο διευθύνσεις είναι:</a:t>
            </a:r>
          </a:p>
          <a:p>
            <a:pPr algn="just"/>
            <a:r>
              <a:rPr lang="el-GR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- Τ</a:t>
            </a:r>
            <a:r>
              <a:rPr lang="el-GR" sz="2000" b="1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000" b="1" baseline="-25000" dirty="0" smtClean="0">
                <a:solidFill>
                  <a:schemeClr val="tx1"/>
                </a:solidFill>
                <a:latin typeface="+mj-lt"/>
              </a:rPr>
              <a:t>x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≤ max (4T</a:t>
            </a:r>
            <a:r>
              <a:rPr lang="en-US" sz="2000" b="1" baseline="-25000" dirty="0" smtClean="0">
                <a:solidFill>
                  <a:schemeClr val="tx1"/>
                </a:solidFill>
                <a:latin typeface="+mj-lt"/>
              </a:rPr>
              <a:t>c 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, 2.0 sec)</a:t>
            </a:r>
          </a:p>
          <a:p>
            <a:pPr algn="just"/>
            <a:r>
              <a:rPr lang="el-GR" sz="2000" b="1" dirty="0">
                <a:solidFill>
                  <a:schemeClr val="tx1"/>
                </a:solidFill>
              </a:rPr>
              <a:t> - </a:t>
            </a:r>
            <a:r>
              <a:rPr lang="el-GR" sz="2000" b="1" dirty="0" smtClean="0">
                <a:solidFill>
                  <a:schemeClr val="tx1"/>
                </a:solidFill>
              </a:rPr>
              <a:t>Τ</a:t>
            </a:r>
            <a:r>
              <a:rPr lang="el-GR" sz="20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y </a:t>
            </a:r>
            <a:r>
              <a:rPr lang="en-US" sz="2000" b="1" dirty="0">
                <a:solidFill>
                  <a:schemeClr val="tx1"/>
                </a:solidFill>
              </a:rPr>
              <a:t>≤ max (</a:t>
            </a:r>
            <a:r>
              <a:rPr lang="en-US" sz="2000" b="1" dirty="0" smtClean="0">
                <a:solidFill>
                  <a:schemeClr val="tx1"/>
                </a:solidFill>
              </a:rPr>
              <a:t>4T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c </a:t>
            </a:r>
            <a:r>
              <a:rPr lang="en-US" sz="2000" b="1" dirty="0" smtClean="0">
                <a:solidFill>
                  <a:schemeClr val="tx1"/>
                </a:solidFill>
              </a:rPr>
              <a:t>,  </a:t>
            </a:r>
            <a:r>
              <a:rPr lang="en-US" sz="2000" b="1" dirty="0">
                <a:solidFill>
                  <a:schemeClr val="tx1"/>
                </a:solidFill>
              </a:rPr>
              <a:t>2.0 sec)</a:t>
            </a:r>
          </a:p>
          <a:p>
            <a:pPr algn="just"/>
            <a:endParaRPr lang="el-GR" sz="2000" b="1" dirty="0">
              <a:solidFill>
                <a:schemeClr val="tx1"/>
              </a:solidFill>
            </a:endParaRP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112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79"/>
          </a:xfrm>
        </p:spPr>
        <p:txBody>
          <a:bodyPr>
            <a:normAutofit/>
          </a:bodyPr>
          <a:lstStyle/>
          <a:p>
            <a:r>
              <a:rPr lang="el-GR" sz="2900" b="1" u="sng" dirty="0" smtClean="0"/>
              <a:t>ΙΣΟΔΥΝΑΜΗ ΣΤΑΤΙΚΗ ΜΕΘΟΔΟΣ</a:t>
            </a:r>
            <a:r>
              <a:rPr lang="en-US" sz="2900" b="1" dirty="0" smtClean="0"/>
              <a:t> </a:t>
            </a:r>
            <a:r>
              <a:rPr lang="en-US" sz="1600" dirty="0" smtClean="0"/>
              <a:t>(</a:t>
            </a:r>
            <a:r>
              <a:rPr lang="el-GR" sz="1600" dirty="0" smtClean="0"/>
              <a:t>συνέχεια)</a:t>
            </a:r>
            <a:endParaRPr lang="el-GR" sz="1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352928" cy="5256584"/>
          </a:xfrm>
        </p:spPr>
        <p:txBody>
          <a:bodyPr>
            <a:noAutofit/>
          </a:bodyPr>
          <a:lstStyle/>
          <a:p>
            <a:pPr algn="just"/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Βήματα Εφαρμογής: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Προσεγγιστική εκτίμηση της φυσικής περιόδου της 1</a:t>
            </a:r>
            <a:r>
              <a:rPr lang="el-GR" sz="2000" b="1" baseline="30000" dirty="0" smtClean="0">
                <a:solidFill>
                  <a:schemeClr val="tx1"/>
                </a:solidFill>
                <a:latin typeface="+mj-lt"/>
              </a:rPr>
              <a:t>ης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ιδιομορφής</a:t>
            </a:r>
            <a:endParaRPr lang="el-GR" sz="2000" b="1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Εκτίμηση του κατάλληλου σεισμικού συντελεστή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Υπολογισμός της τέμνουσας βάσης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Κατανομή της τέμνουσας βάσης υπό μορφή οριζόντιων δυνάμεων στο επίπεδο των ορόφων του κτιρίου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Ανάλυσης της κατασκευής και υπολογισμός των εντατικών μεγεθών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Υπολογισμός των μετατοπίσεων της κατασκευής και ιδιαίτερα μεταξύ των ορόφων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Σχεδιασμός και </a:t>
            </a: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διαστασιολόγηση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των στοιχείων της κατασκευής</a:t>
            </a:r>
            <a:endParaRPr lang="en-US" sz="2000" b="1" dirty="0">
              <a:solidFill>
                <a:schemeClr val="tx1"/>
              </a:solidFill>
            </a:endParaRPr>
          </a:p>
          <a:p>
            <a:pPr algn="just"/>
            <a:endParaRPr lang="el-GR" sz="2000" b="1" dirty="0">
              <a:solidFill>
                <a:schemeClr val="tx1"/>
              </a:solidFill>
            </a:endParaRP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724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ΘΕΜΕΛΙΩΔΗΣ ΙΔΙΟΠΕΡΙΟΔΟΣ ΚΑΤΑΣΚΕΥΗΣ</a:t>
            </a:r>
            <a:r>
              <a:rPr lang="el-GR" sz="3200" b="1" dirty="0" smtClean="0"/>
              <a:t> (Τ)</a:t>
            </a:r>
            <a:endParaRPr lang="el-GR" sz="16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352928" cy="5400600"/>
          </a:xfrm>
        </p:spPr>
        <p:txBody>
          <a:bodyPr>
            <a:noAutofit/>
          </a:bodyPr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Η Θεμελιώδης </a:t>
            </a:r>
            <a:r>
              <a:rPr lang="el-GR" sz="2000" b="1" dirty="0" err="1" smtClean="0">
                <a:solidFill>
                  <a:schemeClr val="tx1"/>
                </a:solidFill>
              </a:rPr>
              <a:t>ιδιοπερίοδος</a:t>
            </a:r>
            <a:r>
              <a:rPr lang="el-GR" sz="2000" b="1" dirty="0" smtClean="0">
                <a:solidFill>
                  <a:schemeClr val="tx1"/>
                </a:solidFill>
              </a:rPr>
              <a:t> της κατασκευής κατά τη διεύθυνση της σεισμικής δράσης μπορεί να υπολογισθεί προσεγγιστικά:</a:t>
            </a:r>
          </a:p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Α. Για κατασκευές έως  40</a:t>
            </a:r>
            <a:r>
              <a:rPr lang="en-US" sz="2000" b="1" dirty="0" smtClean="0">
                <a:solidFill>
                  <a:schemeClr val="tx1"/>
                </a:solidFill>
              </a:rPr>
              <a:t>m</a:t>
            </a:r>
            <a:r>
              <a:rPr lang="el-GR" sz="2000" b="1" dirty="0" smtClean="0">
                <a:solidFill>
                  <a:schemeClr val="tx1"/>
                </a:solidFill>
              </a:rPr>
              <a:t>  ύψος:</a:t>
            </a:r>
          </a:p>
          <a:p>
            <a:pPr algn="just"/>
            <a:endParaRPr lang="el-GR" sz="2000" b="1" dirty="0">
              <a:solidFill>
                <a:schemeClr val="tx1"/>
              </a:solidFill>
            </a:endParaRPr>
          </a:p>
          <a:p>
            <a:pPr algn="just"/>
            <a:endParaRPr lang="el-GR" sz="2000" b="1" dirty="0" smtClean="0">
              <a:solidFill>
                <a:schemeClr val="tx1"/>
              </a:solidFill>
            </a:endParaRPr>
          </a:p>
          <a:p>
            <a:pPr algn="just"/>
            <a:endParaRPr lang="en-US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Όπου, </a:t>
            </a:r>
          </a:p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Η  : το ύψος του κτιρίου 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t</a:t>
            </a:r>
            <a:r>
              <a:rPr lang="el-GR" sz="2000" b="1" dirty="0" smtClean="0">
                <a:solidFill>
                  <a:schemeClr val="tx1"/>
                </a:solidFill>
              </a:rPr>
              <a:t> : Συντελεστής που εξαρτάται από το δομικό σύστημα</a:t>
            </a:r>
          </a:p>
          <a:p>
            <a:pPr algn="just"/>
            <a:endParaRPr lang="el-G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- Για κατασκευές με καθαρά </a:t>
            </a:r>
            <a:r>
              <a:rPr lang="el-GR" sz="2000" b="1" dirty="0" err="1" smtClean="0">
                <a:solidFill>
                  <a:srgbClr val="FF0000"/>
                </a:solidFill>
              </a:rPr>
              <a:t>πλαισιακό</a:t>
            </a:r>
            <a:r>
              <a:rPr lang="el-GR" sz="2000" b="1" dirty="0" smtClean="0">
                <a:solidFill>
                  <a:srgbClr val="FF0000"/>
                </a:solidFill>
              </a:rPr>
              <a:t> δομικό σύστημα </a:t>
            </a:r>
            <a:endParaRPr lang="el-GR" sz="2000" b="1" dirty="0">
              <a:solidFill>
                <a:srgbClr val="FF0000"/>
              </a:solidFill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t</a:t>
            </a:r>
            <a:r>
              <a:rPr lang="el-GR" sz="2000" b="1" dirty="0" smtClean="0">
                <a:solidFill>
                  <a:schemeClr val="tx1"/>
                </a:solidFill>
              </a:rPr>
              <a:t> = 0.075  και επομένως,   Τ = 0.075 Η</a:t>
            </a:r>
            <a:r>
              <a:rPr lang="el-GR" sz="2000" b="1" baseline="30000" dirty="0" smtClean="0">
                <a:solidFill>
                  <a:schemeClr val="tx1"/>
                </a:solidFill>
              </a:rPr>
              <a:t>3/4</a:t>
            </a:r>
            <a:endParaRPr lang="en-US" sz="2000" b="1" baseline="30000" dirty="0">
              <a:solidFill>
                <a:schemeClr val="tx1"/>
              </a:solidFill>
            </a:endParaRPr>
          </a:p>
          <a:p>
            <a:pPr algn="just"/>
            <a:r>
              <a:rPr lang="el-GR" sz="2000" b="1" dirty="0">
                <a:solidFill>
                  <a:srgbClr val="FF0000"/>
                </a:solidFill>
              </a:rPr>
              <a:t>- Για </a:t>
            </a:r>
            <a:r>
              <a:rPr lang="el-GR" sz="2000" b="1" dirty="0" smtClean="0">
                <a:solidFill>
                  <a:srgbClr val="FF0000"/>
                </a:solidFill>
              </a:rPr>
              <a:t>κατασκευές από πλαίσια και τοιχώματα ή/και τοιχοποιίες πληρώσεως</a:t>
            </a:r>
            <a:endParaRPr lang="el-GR" sz="2000" b="1" dirty="0">
              <a:solidFill>
                <a:srgbClr val="FF0000"/>
              </a:solidFill>
            </a:endParaRPr>
          </a:p>
          <a:p>
            <a:pPr algn="just"/>
            <a:r>
              <a:rPr lang="el-GR" sz="2000" b="1" dirty="0">
                <a:solidFill>
                  <a:schemeClr val="tx1"/>
                </a:solidFill>
              </a:rPr>
              <a:t>   </a:t>
            </a:r>
            <a:r>
              <a:rPr lang="en-US" sz="2000" b="1" dirty="0">
                <a:solidFill>
                  <a:schemeClr val="tx1"/>
                </a:solidFill>
              </a:rPr>
              <a:t>C</a:t>
            </a:r>
            <a:r>
              <a:rPr lang="en-US" sz="2000" b="1" baseline="-25000" dirty="0">
                <a:solidFill>
                  <a:schemeClr val="tx1"/>
                </a:solidFill>
              </a:rPr>
              <a:t>t</a:t>
            </a:r>
            <a:r>
              <a:rPr lang="el-GR" sz="2000" b="1" dirty="0">
                <a:solidFill>
                  <a:schemeClr val="tx1"/>
                </a:solidFill>
              </a:rPr>
              <a:t> = </a:t>
            </a:r>
            <a:r>
              <a:rPr lang="el-GR" sz="2000" b="1" dirty="0" smtClean="0">
                <a:solidFill>
                  <a:schemeClr val="tx1"/>
                </a:solidFill>
              </a:rPr>
              <a:t>0.050  και επομένως,   Τ </a:t>
            </a:r>
            <a:r>
              <a:rPr lang="el-GR" sz="2000" b="1" dirty="0">
                <a:solidFill>
                  <a:schemeClr val="tx1"/>
                </a:solidFill>
              </a:rPr>
              <a:t>= </a:t>
            </a:r>
            <a:r>
              <a:rPr lang="el-GR" sz="2000" b="1" dirty="0" smtClean="0">
                <a:solidFill>
                  <a:schemeClr val="tx1"/>
                </a:solidFill>
              </a:rPr>
              <a:t>0.050 </a:t>
            </a:r>
            <a:r>
              <a:rPr lang="el-GR" sz="2000" b="1" dirty="0">
                <a:solidFill>
                  <a:schemeClr val="tx1"/>
                </a:solidFill>
              </a:rPr>
              <a:t>Η</a:t>
            </a:r>
            <a:r>
              <a:rPr lang="el-GR" sz="2000" b="1" baseline="30000" dirty="0">
                <a:solidFill>
                  <a:schemeClr val="tx1"/>
                </a:solidFill>
              </a:rPr>
              <a:t>3/4</a:t>
            </a:r>
            <a:endParaRPr lang="en-US" sz="2000" b="1" baseline="30000" dirty="0">
              <a:solidFill>
                <a:schemeClr val="tx1"/>
              </a:solidFill>
            </a:endParaRPr>
          </a:p>
          <a:p>
            <a:pPr algn="just"/>
            <a:endParaRPr lang="el-GR" sz="2000" b="1" dirty="0" smtClean="0">
              <a:solidFill>
                <a:schemeClr val="tx1"/>
              </a:solidFill>
            </a:endParaRPr>
          </a:p>
          <a:p>
            <a:pPr algn="just"/>
            <a:endParaRPr lang="en-US" sz="2000" b="1" dirty="0">
              <a:solidFill>
                <a:schemeClr val="tx1"/>
              </a:solidFill>
            </a:endParaRPr>
          </a:p>
          <a:p>
            <a:pPr algn="just"/>
            <a:endParaRPr lang="el-GR" sz="2000" b="1" dirty="0">
              <a:solidFill>
                <a:schemeClr val="tx1"/>
              </a:solidFill>
            </a:endParaRPr>
          </a:p>
          <a:p>
            <a:pPr algn="just"/>
            <a:endParaRPr lang="el-GR" sz="2000" b="1" dirty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6706053"/>
                  </p:ext>
                </p:extLst>
              </p:nvPr>
            </p:nvGraphicFramePr>
            <p:xfrm>
              <a:off x="2843808" y="2420888"/>
              <a:ext cx="3312368" cy="864096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312368"/>
                  </a:tblGrid>
                  <a:tr h="8640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𝐓</m:t>
                                </m:r>
                                <m:r>
                                  <a:rPr lang="en-US" sz="1800" b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= 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𝐂</m:t>
                                </m:r>
                                <m:r>
                                  <a:rPr lang="en-US" sz="1800" b="1" i="1" kern="1200" baseline="-250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𝐭</m:t>
                                </m:r>
                                <m:r>
                                  <a:rPr lang="en-US" sz="1800" b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𝐇</m:t>
                                </m:r>
                                <m:r>
                                  <a:rPr lang="en-US" sz="1800" b="1" i="1" kern="1200" baseline="300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en-US" sz="1800" b="1" kern="1200" baseline="300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a:rPr lang="en-US" sz="1800" b="1" i="1" kern="1200" baseline="300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l-GR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6706053"/>
                  </p:ext>
                </p:extLst>
              </p:nvPr>
            </p:nvGraphicFramePr>
            <p:xfrm>
              <a:off x="2843808" y="2420888"/>
              <a:ext cx="3312368" cy="864096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312368"/>
                  </a:tblGrid>
                  <a:tr h="86409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8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18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ΘΕΜΕΛΙΩΔΗΣ ΙΔΙΟΠΕΡΙΟΔΟΣ ΚΑΤΑΣΚΕΥΗΣ</a:t>
            </a:r>
            <a:r>
              <a:rPr lang="el-GR" sz="3200" b="1" dirty="0" smtClean="0"/>
              <a:t> (Τ) </a:t>
            </a:r>
            <a:r>
              <a:rPr lang="el-GR" sz="1300" b="1" dirty="0" smtClean="0"/>
              <a:t>συνέχεια</a:t>
            </a:r>
            <a:endParaRPr lang="el-GR" sz="13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Υπότιτλος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7544" y="1196752"/>
                <a:ext cx="8352928" cy="5472608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sz="2000" b="1" dirty="0" smtClean="0">
                    <a:solidFill>
                      <a:srgbClr val="FF0000"/>
                    </a:solidFill>
                  </a:rPr>
                  <a:t>- Για κτίρια με τοιχώματα </a:t>
                </a:r>
                <a:endParaRPr lang="el-GR" sz="2000" b="1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l-GR" sz="2000" b="1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t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𝟎𝟕𝟓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𝒄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l-GR" sz="2000" b="1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l-GR" sz="2000" b="1" dirty="0" smtClean="0">
                    <a:solidFill>
                      <a:schemeClr val="tx1"/>
                    </a:solidFill>
                  </a:rPr>
                  <a:t>Όπου, </a:t>
                </a:r>
              </a:p>
              <a:p>
                <a:pPr algn="just"/>
                <a:r>
                  <a:rPr lang="el-GR" sz="2000" b="1" dirty="0" smtClean="0">
                    <a:solidFill>
                      <a:schemeClr val="tx1"/>
                    </a:solidFill>
                  </a:rPr>
                  <a:t>Α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 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𝒍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𝒘𝒊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𝑯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l-GR" sz="2000" b="1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συνολική επιφάνεια τοιχωμάτων πρώτου ορόφου κτιρίου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Α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 = επιφάνεια διατομής τοιχώματος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πρώτου ορόφου κτιρίου ανά διεύθυνση σεισμικής δράσης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 err="1" smtClean="0">
                    <a:solidFill>
                      <a:schemeClr val="tx1"/>
                    </a:solidFill>
                  </a:rPr>
                  <a:t>l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</a:rPr>
                  <a:t>wi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 = μήκος τοιχώματος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πρώτου ορόφου κτιρίου σε διεύθυνση παράλληλη προς τη διεύθυνση σεισμικής δράσης.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:endParaRPr lang="el-GR" sz="2000" b="1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Περιορισμός: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𝒘𝒊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 ≤ 0.90</a:t>
                </a:r>
                <a:endParaRPr lang="en-US" sz="2000" b="1" dirty="0">
                  <a:solidFill>
                    <a:schemeClr val="tx1"/>
                  </a:solidFill>
                </a:endParaRPr>
              </a:p>
              <a:p>
                <a:pPr algn="just"/>
                <a:endParaRPr lang="el-GR" sz="2000" b="1" dirty="0">
                  <a:solidFill>
                    <a:schemeClr val="tx1"/>
                  </a:solidFill>
                </a:endParaRPr>
              </a:p>
              <a:p>
                <a:pPr algn="just"/>
                <a:endParaRPr lang="el-GR" sz="2000" b="1" dirty="0">
                  <a:solidFill>
                    <a:schemeClr val="tx1"/>
                  </a:solidFill>
                </a:endParaRPr>
              </a:p>
              <a:p>
                <a:pPr algn="just"/>
                <a:endParaRPr lang="en-US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l-GR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Υπότιτλο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7544" y="1196752"/>
                <a:ext cx="8352928" cy="5472608"/>
              </a:xfrm>
              <a:blipFill rotWithShape="1">
                <a:blip r:embed="rId2"/>
                <a:stretch>
                  <a:fillRect l="-803" t="-557" r="-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29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ΘΕΜΕΛΙΩΔΗΣ ΙΔΙΟΠΕΡΙΟΔΟΣ ΚΑΤΑΣΚΕΥΗΣ</a:t>
            </a:r>
            <a:r>
              <a:rPr lang="el-GR" sz="3200" b="1" dirty="0" smtClean="0"/>
              <a:t> (Τ) </a:t>
            </a:r>
            <a:r>
              <a:rPr lang="el-GR" sz="1300" b="1" dirty="0" smtClean="0"/>
              <a:t>συνέχεια</a:t>
            </a:r>
            <a:endParaRPr lang="el-GR" sz="13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Υπότιτλος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7544" y="1196752"/>
                <a:ext cx="8352928" cy="5472608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sz="2000" b="1" dirty="0" smtClean="0">
                    <a:solidFill>
                      <a:schemeClr val="tx1"/>
                    </a:solidFill>
                  </a:rPr>
                  <a:t>Εναλλακτικά,  </a:t>
                </a: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l-GR" sz="2000" b="1" dirty="0" smtClean="0">
                    <a:solidFill>
                      <a:schemeClr val="tx1"/>
                    </a:solidFill>
                  </a:rPr>
                  <a:t>Β.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chemeClr val="tx1"/>
                          </a:solidFill>
                        </a:rPr>
                        <m:t>𝜯</m:t>
                      </m:r>
                      <m:r>
                        <a:rPr lang="el-GR" sz="2000" b="1" i="1" smtClean="0">
                          <a:solidFill>
                            <a:schemeClr val="tx1"/>
                          </a:solidFill>
                        </a:rPr>
                        <m:t> = </m:t>
                      </m:r>
                      <m:r>
                        <a:rPr lang="el-GR" sz="2000" b="1" i="1" smtClean="0">
                          <a:solidFill>
                            <a:schemeClr val="tx1"/>
                          </a:solidFill>
                        </a:rPr>
                        <m:t>𝟐</m:t>
                      </m:r>
                      <m:r>
                        <a:rPr lang="el-GR" sz="2000" b="1" i="1" smtClean="0">
                          <a:solidFill>
                            <a:schemeClr val="tx1"/>
                          </a:solidFill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l-GR" sz="2000" b="1" i="1">
                              <a:solidFill>
                                <a:schemeClr val="tx1"/>
                              </a:solidFill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</a:rPr>
                            <m:t>𝒅</m:t>
                          </m:r>
                        </m:e>
                      </m:rad>
                    </m:oMath>
                  </m:oMathPara>
                </a14:m>
                <a:endParaRPr lang="el-GR" sz="2000" b="1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Όπου,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d =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οριζόντια ελαστική μετακίνηση κορυφής του κτιρίου υπό τη δράση των φορτίων βαρύτητας κατά την οριζόντια διεύθυνση της σεισμικής δράσης.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ή 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2000" b="1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el-GR" sz="2000" b="1" dirty="0">
                  <a:solidFill>
                    <a:schemeClr val="tx1"/>
                  </a:solidFill>
                </a:endParaRPr>
              </a:p>
              <a:p>
                <a:pPr algn="just"/>
                <a:endParaRPr lang="en-US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l-GR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Υπότιτλο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7544" y="1196752"/>
                <a:ext cx="8352928" cy="5472608"/>
              </a:xfrm>
              <a:blipFill rotWithShape="1">
                <a:blip r:embed="rId2"/>
                <a:stretch>
                  <a:fillRect l="-803" t="-557" r="-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3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ΘΕΜΕΛΙΩΔΗΣ ΙΔΙΟΠΕΡΙΟΔΟΣ ΚΑΤΑΣΚΕΥΗΣ</a:t>
            </a:r>
            <a:r>
              <a:rPr lang="el-GR" sz="3200" b="1" dirty="0" smtClean="0"/>
              <a:t> (Τ) </a:t>
            </a:r>
            <a:r>
              <a:rPr lang="el-GR" sz="1300" b="1" dirty="0" smtClean="0"/>
              <a:t>συνέχεια</a:t>
            </a:r>
            <a:endParaRPr lang="el-GR" sz="13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Υπότιτλος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7544" y="1196752"/>
                <a:ext cx="8352928" cy="5472608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sz="2000" b="1" dirty="0" smtClean="0">
                    <a:solidFill>
                      <a:schemeClr val="tx1"/>
                    </a:solidFill>
                  </a:rPr>
                  <a:t>Γ2. Για δύσκαμπτο δομικό σύστημα  </a:t>
                </a: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l-GR" sz="20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l-GR" sz="2400" b="1" i="1" dirty="0" smtClean="0">
                    <a:solidFill>
                      <a:schemeClr val="tx1"/>
                    </a:solidFill>
                  </a:rPr>
                  <a:t>Τ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</a:rPr>
                          <m:t>𝟏</m:t>
                        </m:r>
                        <m:r>
                          <a:rPr lang="el-GR" sz="2400" b="1" i="1">
                            <a:solidFill>
                              <a:schemeClr val="tx1"/>
                            </a:solidFill>
                          </a:rPr>
                          <m:t>𝟐</m:t>
                        </m:r>
                      </m:den>
                    </m:f>
                  </m:oMath>
                </a14:m>
                <a:endParaRPr lang="el-GR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Όπου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n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ο αριθμός των ορόφων της κατασκευής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ή </a:t>
                </a:r>
                <a:endParaRPr lang="en-US" sz="2000" b="1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chemeClr val="tx1"/>
                    </a:solidFill>
                  </a:rPr>
                  <a:t>Δ. Τύπος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Rayleigh </a:t>
                </a:r>
                <a:endParaRPr lang="el-GR" sz="2000" b="1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</a:rPr>
                        <m:t>𝑻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l-GR" sz="2000" b="1" i="1">
                          <a:solidFill>
                            <a:schemeClr val="tx1"/>
                          </a:solidFill>
                        </a:rPr>
                        <m:t>𝝅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𝒊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=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𝜹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𝒊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=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l-GR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𝜹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l-GR" sz="2000" dirty="0"/>
              </a:p>
              <a:p>
                <a:pPr algn="just">
                  <a:lnSpc>
                    <a:spcPct val="150000"/>
                  </a:lnSpc>
                </a:pPr>
                <a:endParaRPr lang="el-GR" sz="2000" b="1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el-GR" sz="2000" b="1" dirty="0">
                  <a:solidFill>
                    <a:schemeClr val="tx1"/>
                  </a:solidFill>
                </a:endParaRPr>
              </a:p>
              <a:p>
                <a:pPr algn="just"/>
                <a:endParaRPr lang="en-US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l-GR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Υπότιτλο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7544" y="1196752"/>
                <a:ext cx="8352928" cy="5472608"/>
              </a:xfrm>
              <a:blipFill rotWithShape="1">
                <a:blip r:embed="rId2"/>
                <a:stretch>
                  <a:fillRect l="-803" t="-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8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ΘΕΜΕΛΙΩΔΗΣ ΙΔΙΟΠΕΡΙΟΔΟΣ ΚΑΤΑΣΚΕΥΗΣ</a:t>
            </a:r>
            <a:r>
              <a:rPr lang="el-GR" sz="3200" b="1" dirty="0" smtClean="0"/>
              <a:t> (Τ) </a:t>
            </a:r>
            <a:r>
              <a:rPr lang="el-GR" sz="1300" b="1" dirty="0" smtClean="0"/>
              <a:t>συνέχεια</a:t>
            </a:r>
            <a:endParaRPr lang="el-GR" sz="13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352928" cy="54726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chemeClr val="tx1"/>
                </a:solidFill>
              </a:rPr>
              <a:t>Δ. Τύπος </a:t>
            </a:r>
            <a:r>
              <a:rPr lang="en-US" sz="2000" b="1" dirty="0" smtClean="0">
                <a:solidFill>
                  <a:schemeClr val="tx1"/>
                </a:solidFill>
              </a:rPr>
              <a:t>Rayleigh</a:t>
            </a:r>
          </a:p>
          <a:p>
            <a:pPr algn="just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chemeClr val="tx1"/>
                </a:solidFill>
              </a:rPr>
              <a:t>Όπου,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F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οι οριζόντιες δυνάμεις που εφαρμόζονται στους ορόφους </a:t>
            </a:r>
            <a:r>
              <a:rPr lang="en-US" sz="2000" b="1" dirty="0" err="1" smtClean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 =</a:t>
            </a:r>
            <a:r>
              <a:rPr lang="el-GR" sz="2000" b="1" dirty="0" smtClean="0">
                <a:solidFill>
                  <a:schemeClr val="tx1"/>
                </a:solidFill>
              </a:rPr>
              <a:t>1 έως Ν</a:t>
            </a:r>
          </a:p>
          <a:p>
            <a:pPr algn="just">
              <a:lnSpc>
                <a:spcPct val="150000"/>
              </a:lnSpc>
              <a:tabLst>
                <a:tab pos="361950" algn="l"/>
              </a:tabLst>
            </a:pPr>
            <a:r>
              <a:rPr lang="el-GR" sz="2000" b="1" dirty="0" smtClean="0">
                <a:solidFill>
                  <a:schemeClr val="tx1"/>
                </a:solidFill>
              </a:rPr>
              <a:t>δ</a:t>
            </a:r>
            <a:r>
              <a:rPr lang="en-US" sz="2000" b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l-GR" sz="2000" b="1" dirty="0" smtClean="0">
                <a:solidFill>
                  <a:schemeClr val="tx1"/>
                </a:solidFill>
              </a:rPr>
              <a:t>οι οριζόντιες μετακινήσεις της κατασκευής που προκαλούνται από τις 	  δυνάμεις </a:t>
            </a:r>
            <a:r>
              <a:rPr lang="en-US" sz="2000" b="1" dirty="0" smtClean="0">
                <a:solidFill>
                  <a:schemeClr val="tx1"/>
                </a:solidFill>
              </a:rPr>
              <a:t> F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 στο επίπεδο των ορόφων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W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i</a:t>
            </a:r>
            <a:r>
              <a:rPr lang="el-GR" sz="2000" b="1" baseline="-25000" dirty="0" smtClean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 = το βάρος του ορόφου </a:t>
            </a:r>
            <a:r>
              <a:rPr lang="en-US" sz="2000" b="1" dirty="0" err="1" smtClean="0">
                <a:solidFill>
                  <a:schemeClr val="tx1"/>
                </a:solidFill>
              </a:rPr>
              <a:t>i</a:t>
            </a:r>
            <a:endParaRPr lang="el-GR" sz="2000" b="1" dirty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531781"/>
                  </p:ext>
                </p:extLst>
              </p:nvPr>
            </p:nvGraphicFramePr>
            <p:xfrm>
              <a:off x="2699792" y="1988840"/>
              <a:ext cx="3600400" cy="1872208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600400"/>
                  </a:tblGrid>
                  <a:tr h="18722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dirty="0" smtClean="0">
                                    <a:latin typeface="Cambria Math"/>
                                  </a:rPr>
                                  <m:t>𝑻</m:t>
                                </m:r>
                                <m:r>
                                  <a:rPr lang="en-US" sz="2400" b="1" i="1" kern="1200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kern="1200" dirty="0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400" b="1" i="1" kern="1200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l-GR" sz="2400" b="1" i="1" kern="1200" dirty="0" smtClean="0">
                                    <a:latin typeface="Cambria Math"/>
                                  </a:rPr>
                                  <m:t>𝝅</m:t>
                                </m:r>
                                <m:r>
                                  <a:rPr lang="en-US" sz="2400" b="1" i="1" kern="1200" dirty="0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l-GR" sz="2400" b="1" i="1" kern="1200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l-GR" sz="2400" b="1" i="1" kern="1200" dirty="0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1" i="1" kern="1200" dirty="0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  <m:r>
                                          <a:rPr lang="en-US" sz="2400" b="1" i="1" kern="1200" dirty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sz="2400" b="1" i="1" kern="1200" dirty="0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2400" b="1" i="1" kern="1200" dirty="0" smtClean="0">
                                            <a:latin typeface="Cambria Math"/>
                                          </a:rPr>
                                          <m:t>𝑵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  <m:t>𝒘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l-GR" sz="2400" b="1" i="1" kern="1200" dirty="0" smtClean="0">
                                                <a:latin typeface="Cambria Math"/>
                                              </a:rPr>
                                              <m:t>𝜹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l-GR" sz="2400" b="1" i="1" kern="1200" dirty="0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1" i="1" kern="1200" dirty="0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  <m:r>
                                          <a:rPr lang="en-US" sz="2400" b="1" i="1" kern="1200" dirty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sz="2400" b="1" i="1" kern="1200" dirty="0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2400" b="1" i="1" kern="1200" dirty="0" smtClean="0">
                                            <a:latin typeface="Cambria Math"/>
                                          </a:rPr>
                                          <m:t>𝑵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  <m:t>𝑭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l-GR" sz="2400" b="1" i="1" kern="1200" dirty="0" smtClean="0">
                                                <a:latin typeface="Cambria Math"/>
                                              </a:rPr>
                                              <m:t>𝜹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 kern="1200" dirty="0" smtClean="0">
                                                <a:latin typeface="Cambria Math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l-GR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531781"/>
                  </p:ext>
                </p:extLst>
              </p:nvPr>
            </p:nvGraphicFramePr>
            <p:xfrm>
              <a:off x="2699792" y="1988840"/>
              <a:ext cx="3600400" cy="1872208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600400"/>
                  </a:tblGrid>
                  <a:tr h="187220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69" r="-169" b="-3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79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948</Words>
  <Application>Microsoft Office PowerPoint</Application>
  <PresentationFormat>Προβολή στην οθόνη (4:3)</PresentationFormat>
  <Paragraphs>162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ΜΕΘΟΔΟΙ ΑΝΑΛΥΣΗΣ ΚΑΤΑΣΚΕΥΩΝ ΚΑΤA EC8</vt:lpstr>
      <vt:lpstr>ΜΕΘΟΔΟΙ ΑΝΑΛΥΣΗΣ ΚΑΤΑΣΚΕΥΩΝ ΚΑΤA EC2 (συνέχεια)</vt:lpstr>
      <vt:lpstr>ΙΣΟΔΥΝΑΜΗ ΣΤΑΤΙΚΗ ΜΕΘΟΔΟΣ</vt:lpstr>
      <vt:lpstr>ΙΣΟΔΥΝΑΜΗ ΣΤΑΤΙΚΗ ΜΕΘΟΔΟΣ (συνέχεια)</vt:lpstr>
      <vt:lpstr>ΘΕΜΕΛΙΩΔΗΣ ΙΔΙΟΠΕΡΙΟΔΟΣ ΚΑΤΑΣΚΕΥΗΣ (Τ)</vt:lpstr>
      <vt:lpstr>ΘΕΜΕΛΙΩΔΗΣ ΙΔΙΟΠΕΡΙΟΔΟΣ ΚΑΤΑΣΚΕΥΗΣ (Τ) συνέχεια</vt:lpstr>
      <vt:lpstr>ΘΕΜΕΛΙΩΔΗΣ ΙΔΙΟΠΕΡΙΟΔΟΣ ΚΑΤΑΣΚΕΥΗΣ (Τ) συνέχεια</vt:lpstr>
      <vt:lpstr>ΘΕΜΕΛΙΩΔΗΣ ΙΔΙΟΠΕΡΙΟΔΟΣ ΚΑΤΑΣΚΕΥΗΣ (Τ) συνέχεια</vt:lpstr>
      <vt:lpstr>ΘΕΜΕΛΙΩΔΗΣ ΙΔΙΟΠΕΡΙΟΔΟΣ ΚΑΤΑΣΚΕΥΗΣ (Τ) συνέχεια</vt:lpstr>
      <vt:lpstr>ΤΕΜΝΟΥΣΑ ΒΑΣΗΣ (Fb)</vt:lpstr>
      <vt:lpstr>ΤΕΜΝΟΥΣΑ ΒΑΣΗΣ (Fb)</vt:lpstr>
      <vt:lpstr>ΚΑΘ’ ΥΨΟΣ ΚΑΤΑΝΟΜΗ ΤΗΣ ΤΕΜΝΟΥΣΑΣ ΒΑΣΗΣ EC8</vt:lpstr>
      <vt:lpstr>ΚΑΘ’ ΥΨΟΣ ΚΑΤΑΝΟΜΗ ΤΗΣ ΤΕΜΝΟΥΣΑΣ ΒΑΣΗΣ EC8</vt:lpstr>
      <vt:lpstr>ΠΑΡΑΔΕΙΓΜΑ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ΜΕΘΟΔΟΙ ΑΝΑΛΥΣΗΣ</dc:title>
  <dc:creator>DK</dc:creator>
  <cp:lastModifiedBy>DK</cp:lastModifiedBy>
  <cp:revision>41</cp:revision>
  <dcterms:created xsi:type="dcterms:W3CDTF">2020-04-07T10:03:48Z</dcterms:created>
  <dcterms:modified xsi:type="dcterms:W3CDTF">2020-04-29T06:15:34Z</dcterms:modified>
</cp:coreProperties>
</file>